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0" r:id="rId33"/>
    <p:sldId id="289" r:id="rId34"/>
    <p:sldId id="291" r:id="rId3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454A26-99AA-47B8-B6C9-4A84C6D4C17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65D6C800-DB1B-41F5-AE70-2C0B250E80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E001F7A-BD2A-4339-A433-534C95BD2EAD}"/>
              </a:ext>
            </a:extLst>
          </p:cNvPr>
          <p:cNvSpPr>
            <a:spLocks noGrp="1"/>
          </p:cNvSpPr>
          <p:nvPr>
            <p:ph type="dt" sz="half" idx="10"/>
          </p:nvPr>
        </p:nvSpPr>
        <p:spPr/>
        <p:txBody>
          <a:bodyPr/>
          <a:lstStyle/>
          <a:p>
            <a:fld id="{592BFA52-0FD8-466B-8C9F-207E6DAA29DF}" type="datetimeFigureOut">
              <a:rPr kumimoji="1" lang="ja-JP" altLang="en-US" smtClean="0"/>
              <a:t>2018/12/6</a:t>
            </a:fld>
            <a:endParaRPr kumimoji="1" lang="ja-JP" altLang="en-US"/>
          </a:p>
        </p:txBody>
      </p:sp>
      <p:sp>
        <p:nvSpPr>
          <p:cNvPr id="5" name="フッター プレースホルダー 4">
            <a:extLst>
              <a:ext uri="{FF2B5EF4-FFF2-40B4-BE49-F238E27FC236}">
                <a16:creationId xmlns:a16="http://schemas.microsoft.com/office/drawing/2014/main" id="{A421D176-BFF6-496C-A35A-5BCD54BF7F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529FEE-2791-40FA-A636-DF409E567655}"/>
              </a:ext>
            </a:extLst>
          </p:cNvPr>
          <p:cNvSpPr>
            <a:spLocks noGrp="1"/>
          </p:cNvSpPr>
          <p:nvPr>
            <p:ph type="sldNum" sz="quarter" idx="12"/>
          </p:nvPr>
        </p:nvSpPr>
        <p:spPr/>
        <p:txBody>
          <a:bodyPr/>
          <a:lstStyle/>
          <a:p>
            <a:fld id="{1D7C0B27-AB4F-444F-9D50-E6327A26CCDC}" type="slidenum">
              <a:rPr kumimoji="1" lang="ja-JP" altLang="en-US" smtClean="0"/>
              <a:t>‹#›</a:t>
            </a:fld>
            <a:endParaRPr kumimoji="1" lang="ja-JP" altLang="en-US"/>
          </a:p>
        </p:txBody>
      </p:sp>
    </p:spTree>
    <p:extLst>
      <p:ext uri="{BB962C8B-B14F-4D97-AF65-F5344CB8AC3E}">
        <p14:creationId xmlns:p14="http://schemas.microsoft.com/office/powerpoint/2010/main" val="3471353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15B728-C310-47B4-A454-A5F559913F4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D73B9AB-FA45-4348-8B79-219FC897015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5DE58D8-67EA-41F9-9FBD-679724149C8D}"/>
              </a:ext>
            </a:extLst>
          </p:cNvPr>
          <p:cNvSpPr>
            <a:spLocks noGrp="1"/>
          </p:cNvSpPr>
          <p:nvPr>
            <p:ph type="dt" sz="half" idx="10"/>
          </p:nvPr>
        </p:nvSpPr>
        <p:spPr/>
        <p:txBody>
          <a:bodyPr/>
          <a:lstStyle/>
          <a:p>
            <a:fld id="{592BFA52-0FD8-466B-8C9F-207E6DAA29DF}" type="datetimeFigureOut">
              <a:rPr kumimoji="1" lang="ja-JP" altLang="en-US" smtClean="0"/>
              <a:t>2018/12/6</a:t>
            </a:fld>
            <a:endParaRPr kumimoji="1" lang="ja-JP" altLang="en-US"/>
          </a:p>
        </p:txBody>
      </p:sp>
      <p:sp>
        <p:nvSpPr>
          <p:cNvPr id="5" name="フッター プレースホルダー 4">
            <a:extLst>
              <a:ext uri="{FF2B5EF4-FFF2-40B4-BE49-F238E27FC236}">
                <a16:creationId xmlns:a16="http://schemas.microsoft.com/office/drawing/2014/main" id="{AFCDA654-D821-4928-8900-0F6ADE115A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FD7CEB0-A194-43E5-B31F-F4674711DAAF}"/>
              </a:ext>
            </a:extLst>
          </p:cNvPr>
          <p:cNvSpPr>
            <a:spLocks noGrp="1"/>
          </p:cNvSpPr>
          <p:nvPr>
            <p:ph type="sldNum" sz="quarter" idx="12"/>
          </p:nvPr>
        </p:nvSpPr>
        <p:spPr/>
        <p:txBody>
          <a:bodyPr/>
          <a:lstStyle/>
          <a:p>
            <a:fld id="{1D7C0B27-AB4F-444F-9D50-E6327A26CCDC}" type="slidenum">
              <a:rPr kumimoji="1" lang="ja-JP" altLang="en-US" smtClean="0"/>
              <a:t>‹#›</a:t>
            </a:fld>
            <a:endParaRPr kumimoji="1" lang="ja-JP" altLang="en-US"/>
          </a:p>
        </p:txBody>
      </p:sp>
    </p:spTree>
    <p:extLst>
      <p:ext uri="{BB962C8B-B14F-4D97-AF65-F5344CB8AC3E}">
        <p14:creationId xmlns:p14="http://schemas.microsoft.com/office/powerpoint/2010/main" val="93622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CDB28C1-8603-4507-96AD-48AAB85025C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CCB1C01-BEE6-483C-817A-D24CBE5430A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44789CE-AD11-4F13-98DC-9877E2FDD546}"/>
              </a:ext>
            </a:extLst>
          </p:cNvPr>
          <p:cNvSpPr>
            <a:spLocks noGrp="1"/>
          </p:cNvSpPr>
          <p:nvPr>
            <p:ph type="dt" sz="half" idx="10"/>
          </p:nvPr>
        </p:nvSpPr>
        <p:spPr/>
        <p:txBody>
          <a:bodyPr/>
          <a:lstStyle/>
          <a:p>
            <a:fld id="{592BFA52-0FD8-466B-8C9F-207E6DAA29DF}" type="datetimeFigureOut">
              <a:rPr kumimoji="1" lang="ja-JP" altLang="en-US" smtClean="0"/>
              <a:t>2018/12/6</a:t>
            </a:fld>
            <a:endParaRPr kumimoji="1" lang="ja-JP" altLang="en-US"/>
          </a:p>
        </p:txBody>
      </p:sp>
      <p:sp>
        <p:nvSpPr>
          <p:cNvPr id="5" name="フッター プレースホルダー 4">
            <a:extLst>
              <a:ext uri="{FF2B5EF4-FFF2-40B4-BE49-F238E27FC236}">
                <a16:creationId xmlns:a16="http://schemas.microsoft.com/office/drawing/2014/main" id="{C5322122-8EA0-4CE5-A748-82EA071F98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4528EB-199F-4B42-902F-FBBE0505A3A3}"/>
              </a:ext>
            </a:extLst>
          </p:cNvPr>
          <p:cNvSpPr>
            <a:spLocks noGrp="1"/>
          </p:cNvSpPr>
          <p:nvPr>
            <p:ph type="sldNum" sz="quarter" idx="12"/>
          </p:nvPr>
        </p:nvSpPr>
        <p:spPr/>
        <p:txBody>
          <a:bodyPr/>
          <a:lstStyle/>
          <a:p>
            <a:fld id="{1D7C0B27-AB4F-444F-9D50-E6327A26CCDC}" type="slidenum">
              <a:rPr kumimoji="1" lang="ja-JP" altLang="en-US" smtClean="0"/>
              <a:t>‹#›</a:t>
            </a:fld>
            <a:endParaRPr kumimoji="1" lang="ja-JP" altLang="en-US"/>
          </a:p>
        </p:txBody>
      </p:sp>
    </p:spTree>
    <p:extLst>
      <p:ext uri="{BB962C8B-B14F-4D97-AF65-F5344CB8AC3E}">
        <p14:creationId xmlns:p14="http://schemas.microsoft.com/office/powerpoint/2010/main" val="252990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4930AE-B6E2-46E1-B069-FB654E8DAA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BB4586E-938C-4447-846B-8059A7B3CD4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3979B2-D484-4447-A0DF-4B84BA76888E}"/>
              </a:ext>
            </a:extLst>
          </p:cNvPr>
          <p:cNvSpPr>
            <a:spLocks noGrp="1"/>
          </p:cNvSpPr>
          <p:nvPr>
            <p:ph type="dt" sz="half" idx="10"/>
          </p:nvPr>
        </p:nvSpPr>
        <p:spPr/>
        <p:txBody>
          <a:bodyPr/>
          <a:lstStyle/>
          <a:p>
            <a:fld id="{592BFA52-0FD8-466B-8C9F-207E6DAA29DF}" type="datetimeFigureOut">
              <a:rPr kumimoji="1" lang="ja-JP" altLang="en-US" smtClean="0"/>
              <a:t>2018/12/6</a:t>
            </a:fld>
            <a:endParaRPr kumimoji="1" lang="ja-JP" altLang="en-US"/>
          </a:p>
        </p:txBody>
      </p:sp>
      <p:sp>
        <p:nvSpPr>
          <p:cNvPr id="5" name="フッター プレースホルダー 4">
            <a:extLst>
              <a:ext uri="{FF2B5EF4-FFF2-40B4-BE49-F238E27FC236}">
                <a16:creationId xmlns:a16="http://schemas.microsoft.com/office/drawing/2014/main" id="{CAC4D04A-DB6A-4590-8AD7-CCC097AA7E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EC1AE4-6C52-4668-BC1B-0AC3DD517C9E}"/>
              </a:ext>
            </a:extLst>
          </p:cNvPr>
          <p:cNvSpPr>
            <a:spLocks noGrp="1"/>
          </p:cNvSpPr>
          <p:nvPr>
            <p:ph type="sldNum" sz="quarter" idx="12"/>
          </p:nvPr>
        </p:nvSpPr>
        <p:spPr/>
        <p:txBody>
          <a:bodyPr/>
          <a:lstStyle/>
          <a:p>
            <a:fld id="{1D7C0B27-AB4F-444F-9D50-E6327A26CCDC}" type="slidenum">
              <a:rPr kumimoji="1" lang="ja-JP" altLang="en-US" smtClean="0"/>
              <a:t>‹#›</a:t>
            </a:fld>
            <a:endParaRPr kumimoji="1" lang="ja-JP" altLang="en-US"/>
          </a:p>
        </p:txBody>
      </p:sp>
    </p:spTree>
    <p:extLst>
      <p:ext uri="{BB962C8B-B14F-4D97-AF65-F5344CB8AC3E}">
        <p14:creationId xmlns:p14="http://schemas.microsoft.com/office/powerpoint/2010/main" val="1639190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22EFF5-8A25-4A5D-A2F6-245A69C0AE9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D92DBB5-5572-46F7-980C-8F039B0CF8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5325138-A9D1-463C-80A9-472A4C81E33F}"/>
              </a:ext>
            </a:extLst>
          </p:cNvPr>
          <p:cNvSpPr>
            <a:spLocks noGrp="1"/>
          </p:cNvSpPr>
          <p:nvPr>
            <p:ph type="dt" sz="half" idx="10"/>
          </p:nvPr>
        </p:nvSpPr>
        <p:spPr/>
        <p:txBody>
          <a:bodyPr/>
          <a:lstStyle/>
          <a:p>
            <a:fld id="{592BFA52-0FD8-466B-8C9F-207E6DAA29DF}" type="datetimeFigureOut">
              <a:rPr kumimoji="1" lang="ja-JP" altLang="en-US" smtClean="0"/>
              <a:t>2018/12/6</a:t>
            </a:fld>
            <a:endParaRPr kumimoji="1" lang="ja-JP" altLang="en-US"/>
          </a:p>
        </p:txBody>
      </p:sp>
      <p:sp>
        <p:nvSpPr>
          <p:cNvPr id="5" name="フッター プレースホルダー 4">
            <a:extLst>
              <a:ext uri="{FF2B5EF4-FFF2-40B4-BE49-F238E27FC236}">
                <a16:creationId xmlns:a16="http://schemas.microsoft.com/office/drawing/2014/main" id="{2604E114-7034-4058-9128-27AD269AFF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40B95A-F08B-4E43-A147-6359B548B8B7}"/>
              </a:ext>
            </a:extLst>
          </p:cNvPr>
          <p:cNvSpPr>
            <a:spLocks noGrp="1"/>
          </p:cNvSpPr>
          <p:nvPr>
            <p:ph type="sldNum" sz="quarter" idx="12"/>
          </p:nvPr>
        </p:nvSpPr>
        <p:spPr/>
        <p:txBody>
          <a:bodyPr/>
          <a:lstStyle/>
          <a:p>
            <a:fld id="{1D7C0B27-AB4F-444F-9D50-E6327A26CCDC}" type="slidenum">
              <a:rPr kumimoji="1" lang="ja-JP" altLang="en-US" smtClean="0"/>
              <a:t>‹#›</a:t>
            </a:fld>
            <a:endParaRPr kumimoji="1" lang="ja-JP" altLang="en-US"/>
          </a:p>
        </p:txBody>
      </p:sp>
    </p:spTree>
    <p:extLst>
      <p:ext uri="{BB962C8B-B14F-4D97-AF65-F5344CB8AC3E}">
        <p14:creationId xmlns:p14="http://schemas.microsoft.com/office/powerpoint/2010/main" val="289210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47EFB-AF38-48D6-AE61-D459E416DA3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279523A-7B4B-4A0C-BB41-9236ACBCB83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6DB0D9E-B26A-43FA-A75A-5B283E3C7AD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65BD547-8906-4CE2-BF64-8CF422CF8BA7}"/>
              </a:ext>
            </a:extLst>
          </p:cNvPr>
          <p:cNvSpPr>
            <a:spLocks noGrp="1"/>
          </p:cNvSpPr>
          <p:nvPr>
            <p:ph type="dt" sz="half" idx="10"/>
          </p:nvPr>
        </p:nvSpPr>
        <p:spPr/>
        <p:txBody>
          <a:bodyPr/>
          <a:lstStyle/>
          <a:p>
            <a:fld id="{592BFA52-0FD8-466B-8C9F-207E6DAA29DF}" type="datetimeFigureOut">
              <a:rPr kumimoji="1" lang="ja-JP" altLang="en-US" smtClean="0"/>
              <a:t>2018/12/6</a:t>
            </a:fld>
            <a:endParaRPr kumimoji="1" lang="ja-JP" altLang="en-US"/>
          </a:p>
        </p:txBody>
      </p:sp>
      <p:sp>
        <p:nvSpPr>
          <p:cNvPr id="6" name="フッター プレースホルダー 5">
            <a:extLst>
              <a:ext uri="{FF2B5EF4-FFF2-40B4-BE49-F238E27FC236}">
                <a16:creationId xmlns:a16="http://schemas.microsoft.com/office/drawing/2014/main" id="{0733A016-D632-4B9A-8E4B-E366F48F20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C97C1B1-E4DB-4EDB-9BF1-89097971166D}"/>
              </a:ext>
            </a:extLst>
          </p:cNvPr>
          <p:cNvSpPr>
            <a:spLocks noGrp="1"/>
          </p:cNvSpPr>
          <p:nvPr>
            <p:ph type="sldNum" sz="quarter" idx="12"/>
          </p:nvPr>
        </p:nvSpPr>
        <p:spPr/>
        <p:txBody>
          <a:bodyPr/>
          <a:lstStyle/>
          <a:p>
            <a:fld id="{1D7C0B27-AB4F-444F-9D50-E6327A26CCDC}" type="slidenum">
              <a:rPr kumimoji="1" lang="ja-JP" altLang="en-US" smtClean="0"/>
              <a:t>‹#›</a:t>
            </a:fld>
            <a:endParaRPr kumimoji="1" lang="ja-JP" altLang="en-US"/>
          </a:p>
        </p:txBody>
      </p:sp>
    </p:spTree>
    <p:extLst>
      <p:ext uri="{BB962C8B-B14F-4D97-AF65-F5344CB8AC3E}">
        <p14:creationId xmlns:p14="http://schemas.microsoft.com/office/powerpoint/2010/main" val="2695121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887247-B317-47C8-A2B1-CCBD52BC1BA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109EA1-198B-4A79-A938-26A7B1EC6C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B5022BD-4639-439B-B930-5ECB929460D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9C3BBE0-675F-4DCB-8E95-33E7E7459E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112753A-4345-4126-849E-FDD89405BB0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E631055-7DD5-47FA-BC83-F01376102178}"/>
              </a:ext>
            </a:extLst>
          </p:cNvPr>
          <p:cNvSpPr>
            <a:spLocks noGrp="1"/>
          </p:cNvSpPr>
          <p:nvPr>
            <p:ph type="dt" sz="half" idx="10"/>
          </p:nvPr>
        </p:nvSpPr>
        <p:spPr/>
        <p:txBody>
          <a:bodyPr/>
          <a:lstStyle/>
          <a:p>
            <a:fld id="{592BFA52-0FD8-466B-8C9F-207E6DAA29DF}" type="datetimeFigureOut">
              <a:rPr kumimoji="1" lang="ja-JP" altLang="en-US" smtClean="0"/>
              <a:t>2018/12/6</a:t>
            </a:fld>
            <a:endParaRPr kumimoji="1" lang="ja-JP" altLang="en-US"/>
          </a:p>
        </p:txBody>
      </p:sp>
      <p:sp>
        <p:nvSpPr>
          <p:cNvPr id="8" name="フッター プレースホルダー 7">
            <a:extLst>
              <a:ext uri="{FF2B5EF4-FFF2-40B4-BE49-F238E27FC236}">
                <a16:creationId xmlns:a16="http://schemas.microsoft.com/office/drawing/2014/main" id="{1B2C54A7-C568-47AA-AFD8-240A76E21DD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E85A44-4699-405F-ADE4-CC0E612E8F7B}"/>
              </a:ext>
            </a:extLst>
          </p:cNvPr>
          <p:cNvSpPr>
            <a:spLocks noGrp="1"/>
          </p:cNvSpPr>
          <p:nvPr>
            <p:ph type="sldNum" sz="quarter" idx="12"/>
          </p:nvPr>
        </p:nvSpPr>
        <p:spPr/>
        <p:txBody>
          <a:bodyPr/>
          <a:lstStyle/>
          <a:p>
            <a:fld id="{1D7C0B27-AB4F-444F-9D50-E6327A26CCDC}" type="slidenum">
              <a:rPr kumimoji="1" lang="ja-JP" altLang="en-US" smtClean="0"/>
              <a:t>‹#›</a:t>
            </a:fld>
            <a:endParaRPr kumimoji="1" lang="ja-JP" altLang="en-US"/>
          </a:p>
        </p:txBody>
      </p:sp>
    </p:spTree>
    <p:extLst>
      <p:ext uri="{BB962C8B-B14F-4D97-AF65-F5344CB8AC3E}">
        <p14:creationId xmlns:p14="http://schemas.microsoft.com/office/powerpoint/2010/main" val="1158503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81BB41-6521-4AD0-8E53-1D3081E10F5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BB376B2-1FE0-4C44-945E-4CD40563938B}"/>
              </a:ext>
            </a:extLst>
          </p:cNvPr>
          <p:cNvSpPr>
            <a:spLocks noGrp="1"/>
          </p:cNvSpPr>
          <p:nvPr>
            <p:ph type="dt" sz="half" idx="10"/>
          </p:nvPr>
        </p:nvSpPr>
        <p:spPr/>
        <p:txBody>
          <a:bodyPr/>
          <a:lstStyle/>
          <a:p>
            <a:fld id="{592BFA52-0FD8-466B-8C9F-207E6DAA29DF}" type="datetimeFigureOut">
              <a:rPr kumimoji="1" lang="ja-JP" altLang="en-US" smtClean="0"/>
              <a:t>2018/12/6</a:t>
            </a:fld>
            <a:endParaRPr kumimoji="1" lang="ja-JP" altLang="en-US"/>
          </a:p>
        </p:txBody>
      </p:sp>
      <p:sp>
        <p:nvSpPr>
          <p:cNvPr id="4" name="フッター プレースホルダー 3">
            <a:extLst>
              <a:ext uri="{FF2B5EF4-FFF2-40B4-BE49-F238E27FC236}">
                <a16:creationId xmlns:a16="http://schemas.microsoft.com/office/drawing/2014/main" id="{7431FEE7-5E3C-4106-A3F7-132AA5DBF64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66B1C1C-71C6-4122-A4A5-3570184B9F58}"/>
              </a:ext>
            </a:extLst>
          </p:cNvPr>
          <p:cNvSpPr>
            <a:spLocks noGrp="1"/>
          </p:cNvSpPr>
          <p:nvPr>
            <p:ph type="sldNum" sz="quarter" idx="12"/>
          </p:nvPr>
        </p:nvSpPr>
        <p:spPr/>
        <p:txBody>
          <a:bodyPr/>
          <a:lstStyle/>
          <a:p>
            <a:fld id="{1D7C0B27-AB4F-444F-9D50-E6327A26CCDC}" type="slidenum">
              <a:rPr kumimoji="1" lang="ja-JP" altLang="en-US" smtClean="0"/>
              <a:t>‹#›</a:t>
            </a:fld>
            <a:endParaRPr kumimoji="1" lang="ja-JP" altLang="en-US"/>
          </a:p>
        </p:txBody>
      </p:sp>
    </p:spTree>
    <p:extLst>
      <p:ext uri="{BB962C8B-B14F-4D97-AF65-F5344CB8AC3E}">
        <p14:creationId xmlns:p14="http://schemas.microsoft.com/office/powerpoint/2010/main" val="4147818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B09DC1A-3374-40C4-91D4-AB69C500DA7D}"/>
              </a:ext>
            </a:extLst>
          </p:cNvPr>
          <p:cNvSpPr>
            <a:spLocks noGrp="1"/>
          </p:cNvSpPr>
          <p:nvPr>
            <p:ph type="dt" sz="half" idx="10"/>
          </p:nvPr>
        </p:nvSpPr>
        <p:spPr/>
        <p:txBody>
          <a:bodyPr/>
          <a:lstStyle/>
          <a:p>
            <a:fld id="{592BFA52-0FD8-466B-8C9F-207E6DAA29DF}" type="datetimeFigureOut">
              <a:rPr kumimoji="1" lang="ja-JP" altLang="en-US" smtClean="0"/>
              <a:t>2018/12/6</a:t>
            </a:fld>
            <a:endParaRPr kumimoji="1" lang="ja-JP" altLang="en-US"/>
          </a:p>
        </p:txBody>
      </p:sp>
      <p:sp>
        <p:nvSpPr>
          <p:cNvPr id="3" name="フッター プレースホルダー 2">
            <a:extLst>
              <a:ext uri="{FF2B5EF4-FFF2-40B4-BE49-F238E27FC236}">
                <a16:creationId xmlns:a16="http://schemas.microsoft.com/office/drawing/2014/main" id="{84B6A7C1-82FA-4BD4-9727-555BEA23E48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CFB9350-9542-4200-9E7E-D6D29BED5195}"/>
              </a:ext>
            </a:extLst>
          </p:cNvPr>
          <p:cNvSpPr>
            <a:spLocks noGrp="1"/>
          </p:cNvSpPr>
          <p:nvPr>
            <p:ph type="sldNum" sz="quarter" idx="12"/>
          </p:nvPr>
        </p:nvSpPr>
        <p:spPr/>
        <p:txBody>
          <a:bodyPr/>
          <a:lstStyle/>
          <a:p>
            <a:fld id="{1D7C0B27-AB4F-444F-9D50-E6327A26CCDC}" type="slidenum">
              <a:rPr kumimoji="1" lang="ja-JP" altLang="en-US" smtClean="0"/>
              <a:t>‹#›</a:t>
            </a:fld>
            <a:endParaRPr kumimoji="1" lang="ja-JP" altLang="en-US"/>
          </a:p>
        </p:txBody>
      </p:sp>
    </p:spTree>
    <p:extLst>
      <p:ext uri="{BB962C8B-B14F-4D97-AF65-F5344CB8AC3E}">
        <p14:creationId xmlns:p14="http://schemas.microsoft.com/office/powerpoint/2010/main" val="157089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B3B7B0-E8B1-4075-AF09-37D2D801875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B44ABB-5607-48C9-971B-3C76774BD3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FA3EA41-0646-403E-8E20-3194685FB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603728-BB40-4D13-9602-1071FDE1F618}"/>
              </a:ext>
            </a:extLst>
          </p:cNvPr>
          <p:cNvSpPr>
            <a:spLocks noGrp="1"/>
          </p:cNvSpPr>
          <p:nvPr>
            <p:ph type="dt" sz="half" idx="10"/>
          </p:nvPr>
        </p:nvSpPr>
        <p:spPr/>
        <p:txBody>
          <a:bodyPr/>
          <a:lstStyle/>
          <a:p>
            <a:fld id="{592BFA52-0FD8-466B-8C9F-207E6DAA29DF}" type="datetimeFigureOut">
              <a:rPr kumimoji="1" lang="ja-JP" altLang="en-US" smtClean="0"/>
              <a:t>2018/12/6</a:t>
            </a:fld>
            <a:endParaRPr kumimoji="1" lang="ja-JP" altLang="en-US"/>
          </a:p>
        </p:txBody>
      </p:sp>
      <p:sp>
        <p:nvSpPr>
          <p:cNvPr id="6" name="フッター プレースホルダー 5">
            <a:extLst>
              <a:ext uri="{FF2B5EF4-FFF2-40B4-BE49-F238E27FC236}">
                <a16:creationId xmlns:a16="http://schemas.microsoft.com/office/drawing/2014/main" id="{258C42F2-E945-4C6A-9F29-355ADF9D9D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FAF5EC-043F-46C9-937F-1910B3A199E5}"/>
              </a:ext>
            </a:extLst>
          </p:cNvPr>
          <p:cNvSpPr>
            <a:spLocks noGrp="1"/>
          </p:cNvSpPr>
          <p:nvPr>
            <p:ph type="sldNum" sz="quarter" idx="12"/>
          </p:nvPr>
        </p:nvSpPr>
        <p:spPr/>
        <p:txBody>
          <a:bodyPr/>
          <a:lstStyle/>
          <a:p>
            <a:fld id="{1D7C0B27-AB4F-444F-9D50-E6327A26CCDC}" type="slidenum">
              <a:rPr kumimoji="1" lang="ja-JP" altLang="en-US" smtClean="0"/>
              <a:t>‹#›</a:t>
            </a:fld>
            <a:endParaRPr kumimoji="1" lang="ja-JP" altLang="en-US"/>
          </a:p>
        </p:txBody>
      </p:sp>
    </p:spTree>
    <p:extLst>
      <p:ext uri="{BB962C8B-B14F-4D97-AF65-F5344CB8AC3E}">
        <p14:creationId xmlns:p14="http://schemas.microsoft.com/office/powerpoint/2010/main" val="310007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30E3AD-FC84-4E5C-B440-7360FB8B648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AC6F4BC-177E-4491-9A67-FF9030FC3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1CC8159-DCC0-4BC4-81BF-1000DA2D3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5B73A5A-AF0A-4956-BC2F-5B966A5A22F5}"/>
              </a:ext>
            </a:extLst>
          </p:cNvPr>
          <p:cNvSpPr>
            <a:spLocks noGrp="1"/>
          </p:cNvSpPr>
          <p:nvPr>
            <p:ph type="dt" sz="half" idx="10"/>
          </p:nvPr>
        </p:nvSpPr>
        <p:spPr/>
        <p:txBody>
          <a:bodyPr/>
          <a:lstStyle/>
          <a:p>
            <a:fld id="{592BFA52-0FD8-466B-8C9F-207E6DAA29DF}" type="datetimeFigureOut">
              <a:rPr kumimoji="1" lang="ja-JP" altLang="en-US" smtClean="0"/>
              <a:t>2018/12/6</a:t>
            </a:fld>
            <a:endParaRPr kumimoji="1" lang="ja-JP" altLang="en-US"/>
          </a:p>
        </p:txBody>
      </p:sp>
      <p:sp>
        <p:nvSpPr>
          <p:cNvPr id="6" name="フッター プレースホルダー 5">
            <a:extLst>
              <a:ext uri="{FF2B5EF4-FFF2-40B4-BE49-F238E27FC236}">
                <a16:creationId xmlns:a16="http://schemas.microsoft.com/office/drawing/2014/main" id="{10081FA5-CB19-4CAE-A90B-604D0FE5B122}"/>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C8EB8F7F-FF35-4704-9811-CCBD23058078}"/>
              </a:ext>
            </a:extLst>
          </p:cNvPr>
          <p:cNvSpPr>
            <a:spLocks noGrp="1"/>
          </p:cNvSpPr>
          <p:nvPr>
            <p:ph type="sldNum" sz="quarter" idx="12"/>
          </p:nvPr>
        </p:nvSpPr>
        <p:spPr/>
        <p:txBody>
          <a:bodyPr/>
          <a:lstStyle/>
          <a:p>
            <a:fld id="{1D7C0B27-AB4F-444F-9D50-E6327A26CCDC}" type="slidenum">
              <a:rPr kumimoji="1" lang="ja-JP" altLang="en-US" smtClean="0"/>
              <a:t>‹#›</a:t>
            </a:fld>
            <a:endParaRPr kumimoji="1" lang="ja-JP" altLang="en-US"/>
          </a:p>
        </p:txBody>
      </p:sp>
    </p:spTree>
    <p:extLst>
      <p:ext uri="{BB962C8B-B14F-4D97-AF65-F5344CB8AC3E}">
        <p14:creationId xmlns:p14="http://schemas.microsoft.com/office/powerpoint/2010/main" val="303680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B8F2482-8CBB-4340-9830-B67F847357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57F62A-37F7-46A9-97F0-6EBA075D01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569C5C-8DF5-4129-BF42-CA8A37790B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BFA52-0FD8-466B-8C9F-207E6DAA29DF}" type="datetimeFigureOut">
              <a:rPr kumimoji="1" lang="ja-JP" altLang="en-US" smtClean="0"/>
              <a:t>2018/12/6</a:t>
            </a:fld>
            <a:endParaRPr kumimoji="1" lang="ja-JP" altLang="en-US"/>
          </a:p>
        </p:txBody>
      </p:sp>
      <p:sp>
        <p:nvSpPr>
          <p:cNvPr id="5" name="フッター プレースホルダー 4">
            <a:extLst>
              <a:ext uri="{FF2B5EF4-FFF2-40B4-BE49-F238E27FC236}">
                <a16:creationId xmlns:a16="http://schemas.microsoft.com/office/drawing/2014/main" id="{4CDDFCC1-4504-4166-BDD8-8EECC05C25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0AC54D8-BB99-48E0-8BF6-87BE459DF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C0B27-AB4F-444F-9D50-E6327A26CCDC}" type="slidenum">
              <a:rPr kumimoji="1" lang="ja-JP" altLang="en-US" smtClean="0"/>
              <a:t>‹#›</a:t>
            </a:fld>
            <a:endParaRPr kumimoji="1" lang="ja-JP" altLang="en-US"/>
          </a:p>
        </p:txBody>
      </p:sp>
    </p:spTree>
    <p:extLst>
      <p:ext uri="{BB962C8B-B14F-4D97-AF65-F5344CB8AC3E}">
        <p14:creationId xmlns:p14="http://schemas.microsoft.com/office/powerpoint/2010/main" val="27568391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vstone.co.jp/programland/"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50.pn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jpeg"/></Relationships>
</file>

<file path=ppt/slides/_rels/slide4.xml.rels><?xml version="1.0" encoding="UTF-8" standalone="yes"?>
<Relationships xmlns="http://schemas.openxmlformats.org/package/2006/relationships"><Relationship Id="rId3" Type="http://schemas.openxmlformats.org/officeDocument/2006/relationships/hyperlink" Target="http://www.vstone.co.jp/programmaster/"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C7EFC3-50B6-4D28-AC56-C671153C697D}"/>
              </a:ext>
            </a:extLst>
          </p:cNvPr>
          <p:cNvSpPr>
            <a:spLocks noGrp="1"/>
          </p:cNvSpPr>
          <p:nvPr>
            <p:ph type="ctrTitle"/>
          </p:nvPr>
        </p:nvSpPr>
        <p:spPr/>
        <p:txBody>
          <a:bodyPr/>
          <a:lstStyle/>
          <a:p>
            <a:r>
              <a:rPr kumimoji="1" lang="ja-JP" altLang="en-US" dirty="0"/>
              <a:t>プログラムランド</a:t>
            </a:r>
          </a:p>
        </p:txBody>
      </p:sp>
      <p:sp>
        <p:nvSpPr>
          <p:cNvPr id="3" name="サブタイトル 2">
            <a:extLst>
              <a:ext uri="{FF2B5EF4-FFF2-40B4-BE49-F238E27FC236}">
                <a16:creationId xmlns:a16="http://schemas.microsoft.com/office/drawing/2014/main" id="{B08E6763-C167-44FE-920E-5A0AD2477A16}"/>
              </a:ext>
            </a:extLst>
          </p:cNvPr>
          <p:cNvSpPr>
            <a:spLocks noGrp="1"/>
          </p:cNvSpPr>
          <p:nvPr>
            <p:ph type="subTitle" idx="1"/>
          </p:nvPr>
        </p:nvSpPr>
        <p:spPr/>
        <p:txBody>
          <a:bodyPr/>
          <a:lstStyle/>
          <a:p>
            <a:r>
              <a:rPr kumimoji="1" lang="ja-JP" altLang="en-US" dirty="0"/>
              <a:t>授業用資料</a:t>
            </a:r>
          </a:p>
        </p:txBody>
      </p:sp>
      <p:sp>
        <p:nvSpPr>
          <p:cNvPr id="4" name="テキスト ボックス 3">
            <a:extLst>
              <a:ext uri="{FF2B5EF4-FFF2-40B4-BE49-F238E27FC236}">
                <a16:creationId xmlns:a16="http://schemas.microsoft.com/office/drawing/2014/main" id="{7C856D2F-EE16-4E63-82EE-9433D8C1DF81}"/>
              </a:ext>
            </a:extLst>
          </p:cNvPr>
          <p:cNvSpPr txBox="1"/>
          <p:nvPr/>
        </p:nvSpPr>
        <p:spPr>
          <a:xfrm>
            <a:off x="11180185" y="6581001"/>
            <a:ext cx="1011815" cy="276999"/>
          </a:xfrm>
          <a:prstGeom prst="rect">
            <a:avLst/>
          </a:prstGeom>
          <a:noFill/>
        </p:spPr>
        <p:txBody>
          <a:bodyPr wrap="none" rtlCol="0">
            <a:spAutoFit/>
          </a:bodyPr>
          <a:lstStyle/>
          <a:p>
            <a:r>
              <a:rPr kumimoji="1" lang="en-US" altLang="ja-JP" sz="1200" dirty="0"/>
              <a:t>2018/12/06</a:t>
            </a:r>
            <a:endParaRPr kumimoji="1" lang="ja-JP" altLang="en-US" sz="1200" dirty="0"/>
          </a:p>
        </p:txBody>
      </p:sp>
      <p:sp>
        <p:nvSpPr>
          <p:cNvPr id="5" name="テキスト ボックス 4">
            <a:extLst>
              <a:ext uri="{FF2B5EF4-FFF2-40B4-BE49-F238E27FC236}">
                <a16:creationId xmlns:a16="http://schemas.microsoft.com/office/drawing/2014/main" id="{1B126B74-9776-47CE-91D7-8EAC963DA1FA}"/>
              </a:ext>
            </a:extLst>
          </p:cNvPr>
          <p:cNvSpPr txBox="1"/>
          <p:nvPr/>
        </p:nvSpPr>
        <p:spPr>
          <a:xfrm>
            <a:off x="7352214" y="6255869"/>
            <a:ext cx="4839786" cy="246221"/>
          </a:xfrm>
          <a:prstGeom prst="rect">
            <a:avLst/>
          </a:prstGeom>
          <a:noFill/>
        </p:spPr>
        <p:txBody>
          <a:bodyPr wrap="none" rtlCol="0">
            <a:spAutoFit/>
          </a:bodyPr>
          <a:lstStyle/>
          <a:p>
            <a:r>
              <a:rPr lang="ja-JP" altLang="ja-JP" sz="1000" dirty="0">
                <a:solidFill>
                  <a:srgbClr val="FF0000"/>
                </a:solidFill>
              </a:rPr>
              <a:t>※プログラムマスターは</a:t>
            </a:r>
            <a:r>
              <a:rPr lang="en-US" altLang="ja-JP" sz="1000" dirty="0">
                <a:solidFill>
                  <a:srgbClr val="FF0000"/>
                </a:solidFill>
              </a:rPr>
              <a:t>2018</a:t>
            </a:r>
            <a:r>
              <a:rPr lang="ja-JP" altLang="ja-JP" sz="1000" dirty="0">
                <a:solidFill>
                  <a:srgbClr val="FF0000"/>
                </a:solidFill>
              </a:rPr>
              <a:t>年</a:t>
            </a:r>
            <a:r>
              <a:rPr lang="en-US" altLang="ja-JP" sz="1000" dirty="0">
                <a:solidFill>
                  <a:srgbClr val="FF0000"/>
                </a:solidFill>
              </a:rPr>
              <a:t>12</a:t>
            </a:r>
            <a:r>
              <a:rPr lang="ja-JP" altLang="ja-JP" sz="1000" dirty="0">
                <a:solidFill>
                  <a:srgbClr val="FF0000"/>
                </a:solidFill>
              </a:rPr>
              <a:t>月に「プログラムランド」へと改称しました。</a:t>
            </a:r>
          </a:p>
        </p:txBody>
      </p:sp>
    </p:spTree>
    <p:extLst>
      <p:ext uri="{BB962C8B-B14F-4D97-AF65-F5344CB8AC3E}">
        <p14:creationId xmlns:p14="http://schemas.microsoft.com/office/powerpoint/2010/main" val="423588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624D40A2-A7B0-41AB-8D61-6A3D4FECD5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9657" y="2854402"/>
            <a:ext cx="910897" cy="866983"/>
          </a:xfrm>
          <a:prstGeom prst="rect">
            <a:avLst/>
          </a:prstGeom>
        </p:spPr>
      </p:pic>
      <p:sp>
        <p:nvSpPr>
          <p:cNvPr id="2" name="タイトル 1">
            <a:extLst>
              <a:ext uri="{FF2B5EF4-FFF2-40B4-BE49-F238E27FC236}">
                <a16:creationId xmlns:a16="http://schemas.microsoft.com/office/drawing/2014/main" id="{5028C792-A3AB-4E7F-93D6-BC3C6C6835B7}"/>
              </a:ext>
            </a:extLst>
          </p:cNvPr>
          <p:cNvSpPr>
            <a:spLocks noGrp="1"/>
          </p:cNvSpPr>
          <p:nvPr>
            <p:ph type="title"/>
          </p:nvPr>
        </p:nvSpPr>
        <p:spPr/>
        <p:txBody>
          <a:bodyPr>
            <a:normAutofit/>
          </a:bodyPr>
          <a:lstStyle/>
          <a:p>
            <a:r>
              <a:rPr kumimoji="1" lang="ja-JP" altLang="en-US" dirty="0"/>
              <a:t>作ったプログラムを、見なおしてみよう</a:t>
            </a:r>
          </a:p>
        </p:txBody>
      </p:sp>
      <p:sp>
        <p:nvSpPr>
          <p:cNvPr id="3" name="コンテンツ プレースホルダー 2">
            <a:extLst>
              <a:ext uri="{FF2B5EF4-FFF2-40B4-BE49-F238E27FC236}">
                <a16:creationId xmlns:a16="http://schemas.microsoft.com/office/drawing/2014/main" id="{C584CE9C-F5A7-4726-B91B-BB9AF18B6627}"/>
              </a:ext>
            </a:extLst>
          </p:cNvPr>
          <p:cNvSpPr>
            <a:spLocks noGrp="1"/>
          </p:cNvSpPr>
          <p:nvPr>
            <p:ph idx="1"/>
          </p:nvPr>
        </p:nvSpPr>
        <p:spPr>
          <a:xfrm>
            <a:off x="1097597" y="1338204"/>
            <a:ext cx="9814243" cy="968375"/>
          </a:xfrm>
        </p:spPr>
        <p:txBody>
          <a:bodyPr>
            <a:normAutofit/>
          </a:bodyPr>
          <a:lstStyle/>
          <a:p>
            <a:r>
              <a:rPr kumimoji="1" lang="ja-JP" altLang="en-US" sz="2400" dirty="0"/>
              <a:t>ロボットになったつもりで、自分がつくったプログラムを一つずつ</a:t>
            </a:r>
            <a:r>
              <a:rPr lang="ja-JP" altLang="en-US" sz="2400" dirty="0"/>
              <a:t>見</a:t>
            </a:r>
            <a:r>
              <a:rPr kumimoji="1" lang="ja-JP" altLang="en-US" sz="2400" dirty="0"/>
              <a:t>なおしてみよう！</a:t>
            </a:r>
          </a:p>
        </p:txBody>
      </p:sp>
      <p:pic>
        <p:nvPicPr>
          <p:cNvPr id="4" name="図 3">
            <a:extLst>
              <a:ext uri="{FF2B5EF4-FFF2-40B4-BE49-F238E27FC236}">
                <a16:creationId xmlns:a16="http://schemas.microsoft.com/office/drawing/2014/main" id="{8FCCCA72-9B3E-46CF-8DF3-583ACFB300E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565146" y="3927064"/>
            <a:ext cx="724152" cy="593968"/>
          </a:xfrm>
          <a:prstGeom prst="rect">
            <a:avLst/>
          </a:prstGeom>
          <a:blipFill dpi="0" rotWithShape="1">
            <a:blip r:embed="rId4">
              <a:alphaModFix amt="0"/>
            </a:blip>
            <a:srcRect/>
            <a:tile tx="0" ty="0" sx="100000" sy="100000" flip="none" algn="tl"/>
          </a:blipFill>
        </p:spPr>
      </p:pic>
      <p:sp>
        <p:nvSpPr>
          <p:cNvPr id="5" name="矢印: ストライプ 4">
            <a:extLst>
              <a:ext uri="{FF2B5EF4-FFF2-40B4-BE49-F238E27FC236}">
                <a16:creationId xmlns:a16="http://schemas.microsoft.com/office/drawing/2014/main" id="{C15591AC-0814-4C47-9CF2-79DB48B2146E}"/>
              </a:ext>
            </a:extLst>
          </p:cNvPr>
          <p:cNvSpPr/>
          <p:nvPr/>
        </p:nvSpPr>
        <p:spPr>
          <a:xfrm rot="16200000">
            <a:off x="423462" y="4104584"/>
            <a:ext cx="954448" cy="269491"/>
          </a:xfrm>
          <a:prstGeom prst="stripedRightArrow">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6E60BDD8-2E01-4564-953A-85D2600758A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565146" y="4822366"/>
            <a:ext cx="724152" cy="593968"/>
          </a:xfrm>
          <a:prstGeom prst="rect">
            <a:avLst/>
          </a:prstGeom>
        </p:spPr>
      </p:pic>
      <p:sp>
        <p:nvSpPr>
          <p:cNvPr id="7" name="思考の吹き出し: 雲形 6">
            <a:extLst>
              <a:ext uri="{FF2B5EF4-FFF2-40B4-BE49-F238E27FC236}">
                <a16:creationId xmlns:a16="http://schemas.microsoft.com/office/drawing/2014/main" id="{6EC253CA-20C2-496F-AAE3-695A94524697}"/>
              </a:ext>
            </a:extLst>
          </p:cNvPr>
          <p:cNvSpPr/>
          <p:nvPr/>
        </p:nvSpPr>
        <p:spPr>
          <a:xfrm>
            <a:off x="1425553" y="4796821"/>
            <a:ext cx="1117412" cy="643207"/>
          </a:xfrm>
          <a:prstGeom prst="cloudCallout">
            <a:avLst>
              <a:gd name="adj1" fmla="val -65769"/>
              <a:gd name="adj2" fmla="val 12847"/>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ja-JP" altLang="en-US" sz="1400" dirty="0"/>
              <a:t>①まえに</a:t>
            </a:r>
            <a:endParaRPr kumimoji="1" lang="en-US" altLang="ja-JP" sz="1400" dirty="0"/>
          </a:p>
          <a:p>
            <a:pPr algn="ctr"/>
            <a:r>
              <a:rPr kumimoji="1" lang="ja-JP" altLang="en-US" sz="1400" dirty="0"/>
              <a:t>進むよ！</a:t>
            </a:r>
          </a:p>
        </p:txBody>
      </p:sp>
      <p:pic>
        <p:nvPicPr>
          <p:cNvPr id="8" name="図 7">
            <a:extLst>
              <a:ext uri="{FF2B5EF4-FFF2-40B4-BE49-F238E27FC236}">
                <a16:creationId xmlns:a16="http://schemas.microsoft.com/office/drawing/2014/main" id="{37DA6516-CE00-47DD-83FD-8E22D8E0EE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565146" y="2976644"/>
            <a:ext cx="724152" cy="593968"/>
          </a:xfrm>
          <a:prstGeom prst="rect">
            <a:avLst/>
          </a:prstGeom>
        </p:spPr>
      </p:pic>
      <p:sp>
        <p:nvSpPr>
          <p:cNvPr id="9" name="思考の吹き出し: 雲形 8">
            <a:extLst>
              <a:ext uri="{FF2B5EF4-FFF2-40B4-BE49-F238E27FC236}">
                <a16:creationId xmlns:a16="http://schemas.microsoft.com/office/drawing/2014/main" id="{2B5FB26F-9779-45FF-AC3B-490FCE054EEE}"/>
              </a:ext>
            </a:extLst>
          </p:cNvPr>
          <p:cNvSpPr/>
          <p:nvPr/>
        </p:nvSpPr>
        <p:spPr>
          <a:xfrm>
            <a:off x="1485967" y="3069722"/>
            <a:ext cx="1533493" cy="676709"/>
          </a:xfrm>
          <a:prstGeom prst="cloudCallout">
            <a:avLst>
              <a:gd name="adj1" fmla="val -75619"/>
              <a:gd name="adj2" fmla="val -6004"/>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ja-JP" altLang="en-US" sz="1400" dirty="0"/>
              <a:t>③ 止まるよ</a:t>
            </a:r>
            <a:r>
              <a:rPr kumimoji="1" lang="en-US" altLang="ja-JP" sz="1400" dirty="0"/>
              <a:t>!</a:t>
            </a:r>
            <a:endParaRPr kumimoji="1" lang="ja-JP" altLang="en-US" sz="1400" dirty="0"/>
          </a:p>
        </p:txBody>
      </p:sp>
      <p:sp>
        <p:nvSpPr>
          <p:cNvPr id="10" name="思考の吹き出し: 雲形 9">
            <a:extLst>
              <a:ext uri="{FF2B5EF4-FFF2-40B4-BE49-F238E27FC236}">
                <a16:creationId xmlns:a16="http://schemas.microsoft.com/office/drawing/2014/main" id="{5D721889-D06E-4B20-A5A9-2A188A4AC4E3}"/>
              </a:ext>
            </a:extLst>
          </p:cNvPr>
          <p:cNvSpPr/>
          <p:nvPr/>
        </p:nvSpPr>
        <p:spPr>
          <a:xfrm>
            <a:off x="1369061" y="3817434"/>
            <a:ext cx="1650400" cy="768690"/>
          </a:xfrm>
          <a:prstGeom prst="cloudCallout">
            <a:avLst>
              <a:gd name="adj1" fmla="val -60712"/>
              <a:gd name="adj2" fmla="val 10511"/>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ja-JP" altLang="en-US" sz="1400" dirty="0"/>
              <a:t>② </a:t>
            </a:r>
            <a:r>
              <a:rPr kumimoji="1" lang="en-US" altLang="ja-JP" sz="1400" dirty="0"/>
              <a:t>7</a:t>
            </a:r>
            <a:r>
              <a:rPr lang="ja-JP" altLang="en-US" sz="1400" dirty="0" err="1"/>
              <a:t>びょう</a:t>
            </a:r>
            <a:endParaRPr lang="en-US" altLang="ja-JP" sz="1400" dirty="0"/>
          </a:p>
          <a:p>
            <a:pPr algn="ctr"/>
            <a:r>
              <a:rPr lang="ja-JP" altLang="en-US" sz="1400" dirty="0"/>
              <a:t>つづけるよ！</a:t>
            </a:r>
            <a:endParaRPr kumimoji="1" lang="ja-JP" altLang="en-US" sz="1400" dirty="0"/>
          </a:p>
        </p:txBody>
      </p:sp>
      <p:sp>
        <p:nvSpPr>
          <p:cNvPr id="12" name="思考の吹き出し: 雲形 11">
            <a:extLst>
              <a:ext uri="{FF2B5EF4-FFF2-40B4-BE49-F238E27FC236}">
                <a16:creationId xmlns:a16="http://schemas.microsoft.com/office/drawing/2014/main" id="{0447D5DD-F205-411A-97C6-DC5E7CAA5C73}"/>
              </a:ext>
            </a:extLst>
          </p:cNvPr>
          <p:cNvSpPr/>
          <p:nvPr/>
        </p:nvSpPr>
        <p:spPr>
          <a:xfrm>
            <a:off x="1369060" y="2245619"/>
            <a:ext cx="1650399" cy="676709"/>
          </a:xfrm>
          <a:prstGeom prst="cloudCallout">
            <a:avLst>
              <a:gd name="adj1" fmla="val -64660"/>
              <a:gd name="adj2" fmla="val 73569"/>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ja-JP" altLang="en-US" sz="1400" dirty="0"/>
              <a:t>④プログラムをおわるよ</a:t>
            </a:r>
            <a:r>
              <a:rPr kumimoji="1" lang="en-US" altLang="ja-JP" sz="1400" dirty="0"/>
              <a:t>!</a:t>
            </a:r>
            <a:endParaRPr kumimoji="1" lang="ja-JP" altLang="en-US" sz="1400" dirty="0"/>
          </a:p>
        </p:txBody>
      </p:sp>
      <p:pic>
        <p:nvPicPr>
          <p:cNvPr id="13" name="図 12">
            <a:extLst>
              <a:ext uri="{FF2B5EF4-FFF2-40B4-BE49-F238E27FC236}">
                <a16:creationId xmlns:a16="http://schemas.microsoft.com/office/drawing/2014/main" id="{3E49B2E6-A90D-4A97-AF7A-4D8B68C0943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37918" y="3069722"/>
            <a:ext cx="2857521" cy="2309274"/>
          </a:xfrm>
          <a:prstGeom prst="rect">
            <a:avLst/>
          </a:prstGeom>
        </p:spPr>
      </p:pic>
      <p:sp>
        <p:nvSpPr>
          <p:cNvPr id="14" name="吹き出し: 円形 13">
            <a:extLst>
              <a:ext uri="{FF2B5EF4-FFF2-40B4-BE49-F238E27FC236}">
                <a16:creationId xmlns:a16="http://schemas.microsoft.com/office/drawing/2014/main" id="{E2968C2E-7945-443F-8F0F-B77E75451640}"/>
              </a:ext>
            </a:extLst>
          </p:cNvPr>
          <p:cNvSpPr/>
          <p:nvPr/>
        </p:nvSpPr>
        <p:spPr>
          <a:xfrm>
            <a:off x="5298367" y="3038842"/>
            <a:ext cx="614263" cy="469572"/>
          </a:xfrm>
          <a:prstGeom prst="wedgeEllipseCallout">
            <a:avLst>
              <a:gd name="adj1" fmla="val -66855"/>
              <a:gd name="adj2" fmla="val 73604"/>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kumimoji="1" lang="ja-JP" altLang="en-US" sz="2400" dirty="0"/>
              <a:t>①</a:t>
            </a:r>
          </a:p>
        </p:txBody>
      </p:sp>
      <p:sp>
        <p:nvSpPr>
          <p:cNvPr id="15" name="吹き出し: 円形 14">
            <a:extLst>
              <a:ext uri="{FF2B5EF4-FFF2-40B4-BE49-F238E27FC236}">
                <a16:creationId xmlns:a16="http://schemas.microsoft.com/office/drawing/2014/main" id="{3EF6810D-66F2-496D-98D5-633C5DD038C7}"/>
              </a:ext>
            </a:extLst>
          </p:cNvPr>
          <p:cNvSpPr/>
          <p:nvPr/>
        </p:nvSpPr>
        <p:spPr>
          <a:xfrm>
            <a:off x="5844340" y="3584913"/>
            <a:ext cx="614263" cy="469572"/>
          </a:xfrm>
          <a:prstGeom prst="wedgeEllipseCallout">
            <a:avLst>
              <a:gd name="adj1" fmla="val -61893"/>
              <a:gd name="adj2" fmla="val 62786"/>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kumimoji="1" lang="ja-JP" altLang="en-US" sz="2400" dirty="0"/>
              <a:t>②</a:t>
            </a:r>
          </a:p>
        </p:txBody>
      </p:sp>
      <p:sp>
        <p:nvSpPr>
          <p:cNvPr id="16" name="吹き出し: 円形 15">
            <a:extLst>
              <a:ext uri="{FF2B5EF4-FFF2-40B4-BE49-F238E27FC236}">
                <a16:creationId xmlns:a16="http://schemas.microsoft.com/office/drawing/2014/main" id="{090FF0DB-A5D7-4435-8306-B712CF6ED2D6}"/>
              </a:ext>
            </a:extLst>
          </p:cNvPr>
          <p:cNvSpPr/>
          <p:nvPr/>
        </p:nvSpPr>
        <p:spPr>
          <a:xfrm>
            <a:off x="5727522" y="4451947"/>
            <a:ext cx="614263" cy="469572"/>
          </a:xfrm>
          <a:prstGeom prst="wedgeEllipseCallout">
            <a:avLst>
              <a:gd name="adj1" fmla="val -88357"/>
              <a:gd name="adj2" fmla="val -10779"/>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kumimoji="1" lang="ja-JP" altLang="en-US" sz="2400" dirty="0"/>
              <a:t>③</a:t>
            </a:r>
          </a:p>
        </p:txBody>
      </p:sp>
      <p:sp>
        <p:nvSpPr>
          <p:cNvPr id="17" name="吹き出し: 円形 16">
            <a:extLst>
              <a:ext uri="{FF2B5EF4-FFF2-40B4-BE49-F238E27FC236}">
                <a16:creationId xmlns:a16="http://schemas.microsoft.com/office/drawing/2014/main" id="{97F26279-EFC9-446C-AD8F-AD281252252F}"/>
              </a:ext>
            </a:extLst>
          </p:cNvPr>
          <p:cNvSpPr/>
          <p:nvPr/>
        </p:nvSpPr>
        <p:spPr>
          <a:xfrm>
            <a:off x="4649742" y="4811412"/>
            <a:ext cx="614263" cy="469572"/>
          </a:xfrm>
          <a:prstGeom prst="wedgeEllipseCallout">
            <a:avLst>
              <a:gd name="adj1" fmla="val -88357"/>
              <a:gd name="adj2" fmla="val 10858"/>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kumimoji="1" lang="ja-JP" altLang="en-US" sz="2400" dirty="0"/>
              <a:t>④</a:t>
            </a:r>
          </a:p>
        </p:txBody>
      </p:sp>
      <p:sp>
        <p:nvSpPr>
          <p:cNvPr id="18" name="四角形: 角を丸くする 17">
            <a:extLst>
              <a:ext uri="{FF2B5EF4-FFF2-40B4-BE49-F238E27FC236}">
                <a16:creationId xmlns:a16="http://schemas.microsoft.com/office/drawing/2014/main" id="{48FDC4FF-9FD2-45D6-B633-307179933E49}"/>
              </a:ext>
            </a:extLst>
          </p:cNvPr>
          <p:cNvSpPr/>
          <p:nvPr/>
        </p:nvSpPr>
        <p:spPr>
          <a:xfrm>
            <a:off x="470258" y="5654226"/>
            <a:ext cx="2082800" cy="41656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t>ロボットのうごき</a:t>
            </a:r>
          </a:p>
        </p:txBody>
      </p:sp>
      <p:sp>
        <p:nvSpPr>
          <p:cNvPr id="19" name="四角形: 角を丸くする 18">
            <a:extLst>
              <a:ext uri="{FF2B5EF4-FFF2-40B4-BE49-F238E27FC236}">
                <a16:creationId xmlns:a16="http://schemas.microsoft.com/office/drawing/2014/main" id="{8BBCD9DB-5CD6-4FC7-B8D1-CCA250267F33}"/>
              </a:ext>
            </a:extLst>
          </p:cNvPr>
          <p:cNvSpPr/>
          <p:nvPr/>
        </p:nvSpPr>
        <p:spPr>
          <a:xfrm>
            <a:off x="3608342" y="5654226"/>
            <a:ext cx="2082800" cy="4165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作ったプログラム</a:t>
            </a:r>
          </a:p>
        </p:txBody>
      </p:sp>
      <p:sp>
        <p:nvSpPr>
          <p:cNvPr id="22" name="テキスト ボックス 21">
            <a:extLst>
              <a:ext uri="{FF2B5EF4-FFF2-40B4-BE49-F238E27FC236}">
                <a16:creationId xmlns:a16="http://schemas.microsoft.com/office/drawing/2014/main" id="{7CBE9D86-30F3-446D-9674-7B1F65059A16}"/>
              </a:ext>
            </a:extLst>
          </p:cNvPr>
          <p:cNvSpPr txBox="1"/>
          <p:nvPr/>
        </p:nvSpPr>
        <p:spPr>
          <a:xfrm>
            <a:off x="6624506" y="5683689"/>
            <a:ext cx="5423495" cy="1077218"/>
          </a:xfrm>
          <a:prstGeom prst="rect">
            <a:avLst/>
          </a:prstGeom>
          <a:solidFill>
            <a:schemeClr val="accent5">
              <a:lumMod val="20000"/>
              <a:lumOff val="80000"/>
            </a:schemeClr>
          </a:solidFill>
        </p:spPr>
        <p:txBody>
          <a:bodyPr wrap="square" rtlCol="0">
            <a:spAutoFit/>
          </a:bodyPr>
          <a:lstStyle/>
          <a:p>
            <a:r>
              <a:rPr kumimoji="1" lang="ja-JP" altLang="en-US" sz="1600" dirty="0"/>
              <a:t>ちなみに</a:t>
            </a:r>
            <a:r>
              <a:rPr kumimoji="1" lang="en-US" altLang="ja-JP" sz="1600" dirty="0"/>
              <a:t>…</a:t>
            </a:r>
          </a:p>
          <a:p>
            <a:r>
              <a:rPr lang="ja-JP" altLang="en-US" sz="1600" dirty="0"/>
              <a:t>「おわり」がなくても、さいごのめいれいがおわったらプログラムが止まる。</a:t>
            </a:r>
            <a:r>
              <a:rPr kumimoji="1" lang="ja-JP" altLang="en-US" sz="1600" dirty="0"/>
              <a:t>でも、きれいなプログラムにするため、おわりはなるべく付けよう！</a:t>
            </a:r>
          </a:p>
        </p:txBody>
      </p:sp>
      <p:pic>
        <p:nvPicPr>
          <p:cNvPr id="23" name="図 22">
            <a:extLst>
              <a:ext uri="{FF2B5EF4-FFF2-40B4-BE49-F238E27FC236}">
                <a16:creationId xmlns:a16="http://schemas.microsoft.com/office/drawing/2014/main" id="{ACB8C906-0D4D-4B28-9C13-53FCF839941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80664" y="2737367"/>
            <a:ext cx="3419416" cy="1968036"/>
          </a:xfrm>
          <a:prstGeom prst="rect">
            <a:avLst/>
          </a:prstGeom>
        </p:spPr>
      </p:pic>
      <p:sp>
        <p:nvSpPr>
          <p:cNvPr id="24" name="テキスト ボックス 23">
            <a:extLst>
              <a:ext uri="{FF2B5EF4-FFF2-40B4-BE49-F238E27FC236}">
                <a16:creationId xmlns:a16="http://schemas.microsoft.com/office/drawing/2014/main" id="{75B16B84-5DA5-436C-A4A0-B740B3FB5BC8}"/>
              </a:ext>
            </a:extLst>
          </p:cNvPr>
          <p:cNvSpPr txBox="1"/>
          <p:nvPr/>
        </p:nvSpPr>
        <p:spPr>
          <a:xfrm>
            <a:off x="470258" y="6157939"/>
            <a:ext cx="5755510" cy="646331"/>
          </a:xfrm>
          <a:prstGeom prst="rect">
            <a:avLst/>
          </a:prstGeom>
          <a:noFill/>
        </p:spPr>
        <p:txBody>
          <a:bodyPr wrap="square" rtlCol="0">
            <a:spAutoFit/>
          </a:bodyPr>
          <a:lstStyle/>
          <a:p>
            <a:r>
              <a:rPr kumimoji="1" lang="ja-JP" altLang="en-US" dirty="0"/>
              <a:t>一つずつ</a:t>
            </a:r>
            <a:r>
              <a:rPr kumimoji="1" lang="ja-JP" altLang="en-US" dirty="0" err="1"/>
              <a:t>め</a:t>
            </a:r>
            <a:r>
              <a:rPr kumimoji="1" lang="ja-JP" altLang="en-US" dirty="0"/>
              <a:t>いれいを見ていくと、</a:t>
            </a:r>
            <a:endParaRPr kumimoji="1" lang="en-US" altLang="ja-JP" dirty="0"/>
          </a:p>
          <a:p>
            <a:r>
              <a:rPr kumimoji="1" lang="ja-JP" altLang="en-US" dirty="0"/>
              <a:t>ちゃんとゴールまで</a:t>
            </a:r>
            <a:r>
              <a:rPr lang="ja-JP" altLang="en-US" dirty="0"/>
              <a:t>行けることがわかります。</a:t>
            </a:r>
            <a:endParaRPr kumimoji="1" lang="en-US" altLang="ja-JP" dirty="0"/>
          </a:p>
        </p:txBody>
      </p:sp>
      <p:sp>
        <p:nvSpPr>
          <p:cNvPr id="26" name="テキスト ボックス 25">
            <a:extLst>
              <a:ext uri="{FF2B5EF4-FFF2-40B4-BE49-F238E27FC236}">
                <a16:creationId xmlns:a16="http://schemas.microsoft.com/office/drawing/2014/main" id="{5723EE21-E95B-4F77-904E-A82190582CAD}"/>
              </a:ext>
            </a:extLst>
          </p:cNvPr>
          <p:cNvSpPr txBox="1"/>
          <p:nvPr/>
        </p:nvSpPr>
        <p:spPr>
          <a:xfrm>
            <a:off x="6530147" y="1949379"/>
            <a:ext cx="5271096" cy="646331"/>
          </a:xfrm>
          <a:prstGeom prst="rect">
            <a:avLst/>
          </a:prstGeom>
          <a:noFill/>
        </p:spPr>
        <p:txBody>
          <a:bodyPr wrap="square" rtlCol="0">
            <a:spAutoFit/>
          </a:bodyPr>
          <a:lstStyle/>
          <a:p>
            <a:r>
              <a:rPr kumimoji="1" lang="ja-JP" altLang="en-US" dirty="0"/>
              <a:t>作ったプログラムからいくつかブロックをけして、うごきがどうかわるか見てみよう！</a:t>
            </a:r>
          </a:p>
        </p:txBody>
      </p:sp>
      <p:sp>
        <p:nvSpPr>
          <p:cNvPr id="27" name="矢印: 下カーブ 26">
            <a:extLst>
              <a:ext uri="{FF2B5EF4-FFF2-40B4-BE49-F238E27FC236}">
                <a16:creationId xmlns:a16="http://schemas.microsoft.com/office/drawing/2014/main" id="{8620308E-C657-4B01-AD38-D1F13B16451C}"/>
              </a:ext>
            </a:extLst>
          </p:cNvPr>
          <p:cNvSpPr/>
          <p:nvPr/>
        </p:nvSpPr>
        <p:spPr>
          <a:xfrm rot="12600000" flipH="1">
            <a:off x="8056087" y="4100710"/>
            <a:ext cx="1584239" cy="6237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吹き出し: 角を丸めた四角形 27">
            <a:extLst>
              <a:ext uri="{FF2B5EF4-FFF2-40B4-BE49-F238E27FC236}">
                <a16:creationId xmlns:a16="http://schemas.microsoft.com/office/drawing/2014/main" id="{69915E17-067C-4726-B85B-7E984E99ABEC}"/>
              </a:ext>
            </a:extLst>
          </p:cNvPr>
          <p:cNvSpPr/>
          <p:nvPr/>
        </p:nvSpPr>
        <p:spPr>
          <a:xfrm>
            <a:off x="9492011" y="2944030"/>
            <a:ext cx="1882109" cy="499906"/>
          </a:xfrm>
          <a:prstGeom prst="wedgeRoundRectCallout">
            <a:avLst>
              <a:gd name="adj1" fmla="val 215"/>
              <a:gd name="adj2" fmla="val 10882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400" dirty="0"/>
              <a:t>ごみ</a:t>
            </a:r>
            <a:r>
              <a:rPr kumimoji="1" lang="ja-JP" altLang="en-US" sz="1400" dirty="0"/>
              <a:t>ばこへ</a:t>
            </a:r>
            <a:endParaRPr kumimoji="1" lang="en-US" altLang="ja-JP" sz="1400" dirty="0"/>
          </a:p>
          <a:p>
            <a:pPr algn="ctr"/>
            <a:r>
              <a:rPr kumimoji="1" lang="ja-JP" altLang="en-US" sz="1400" dirty="0"/>
              <a:t>ドラッグしてけす</a:t>
            </a:r>
            <a:endParaRPr kumimoji="1" lang="ja-JP" altLang="en-US" sz="1200" dirty="0"/>
          </a:p>
        </p:txBody>
      </p:sp>
      <p:sp>
        <p:nvSpPr>
          <p:cNvPr id="29" name="四角形: 角を丸くする 28">
            <a:extLst>
              <a:ext uri="{FF2B5EF4-FFF2-40B4-BE49-F238E27FC236}">
                <a16:creationId xmlns:a16="http://schemas.microsoft.com/office/drawing/2014/main" id="{130AFB62-4F51-468D-9A46-4C4A36EBE6A4}"/>
              </a:ext>
            </a:extLst>
          </p:cNvPr>
          <p:cNvSpPr/>
          <p:nvPr/>
        </p:nvSpPr>
        <p:spPr>
          <a:xfrm>
            <a:off x="7474461" y="3721385"/>
            <a:ext cx="1535109" cy="525495"/>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5719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2000"/>
                                        <p:tgtEl>
                                          <p:spTgt spid="24"/>
                                        </p:tgtEl>
                                      </p:cBhvr>
                                    </p:animEffect>
                                    <p:anim calcmode="lin" valueType="num">
                                      <p:cBhvr>
                                        <p:cTn id="49" dur="2000" fill="hold"/>
                                        <p:tgtEl>
                                          <p:spTgt spid="24"/>
                                        </p:tgtEl>
                                        <p:attrNameLst>
                                          <p:attrName>ppt_w</p:attrName>
                                        </p:attrNameLst>
                                      </p:cBhvr>
                                      <p:tavLst>
                                        <p:tav tm="0" fmla="#ppt_w*sin(2.5*pi*$)">
                                          <p:val>
                                            <p:fltVal val="0"/>
                                          </p:val>
                                        </p:tav>
                                        <p:tav tm="100000">
                                          <p:val>
                                            <p:fltVal val="1"/>
                                          </p:val>
                                        </p:tav>
                                      </p:tavLst>
                                    </p:anim>
                                    <p:anim calcmode="lin" valueType="num">
                                      <p:cBhvr>
                                        <p:cTn id="50"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1000" fill="hold"/>
                                        <p:tgtEl>
                                          <p:spTgt spid="2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down)">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2" grpId="0" animBg="1"/>
      <p:bldP spid="14" grpId="0" animBg="1"/>
      <p:bldP spid="15" grpId="0" animBg="1"/>
      <p:bldP spid="16" grpId="0" animBg="1"/>
      <p:bldP spid="17" grpId="0" animBg="1"/>
      <p:bldP spid="22" grpId="0" animBg="1"/>
      <p:bldP spid="24" grpId="0"/>
      <p:bldP spid="26" grpId="0"/>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36D206-F410-4EF5-9001-B770BAFB00AD}"/>
              </a:ext>
            </a:extLst>
          </p:cNvPr>
          <p:cNvSpPr>
            <a:spLocks noGrp="1"/>
          </p:cNvSpPr>
          <p:nvPr>
            <p:ph type="title"/>
          </p:nvPr>
        </p:nvSpPr>
        <p:spPr/>
        <p:txBody>
          <a:bodyPr/>
          <a:lstStyle/>
          <a:p>
            <a:r>
              <a:rPr kumimoji="1" lang="ja-JP" altLang="en-US" dirty="0"/>
              <a:t>ここまでのおさらい</a:t>
            </a:r>
          </a:p>
        </p:txBody>
      </p:sp>
      <p:sp>
        <p:nvSpPr>
          <p:cNvPr id="3" name="コンテンツ プレースホルダー 2">
            <a:extLst>
              <a:ext uri="{FF2B5EF4-FFF2-40B4-BE49-F238E27FC236}">
                <a16:creationId xmlns:a16="http://schemas.microsoft.com/office/drawing/2014/main" id="{387D3EE5-0BFB-41B1-8F42-50CF186AD8F0}"/>
              </a:ext>
            </a:extLst>
          </p:cNvPr>
          <p:cNvSpPr>
            <a:spLocks noGrp="1"/>
          </p:cNvSpPr>
          <p:nvPr>
            <p:ph idx="1"/>
          </p:nvPr>
        </p:nvSpPr>
        <p:spPr>
          <a:xfrm>
            <a:off x="838200" y="1825625"/>
            <a:ext cx="10693400" cy="4351338"/>
          </a:xfrm>
        </p:spPr>
        <p:txBody>
          <a:bodyPr>
            <a:normAutofit fontScale="92500" lnSpcReduction="10000"/>
          </a:bodyPr>
          <a:lstStyle/>
          <a:p>
            <a:r>
              <a:rPr lang="ja-JP" altLang="en-US" dirty="0"/>
              <a:t>ロボットやコンピュータは、とてもたんじゅんなめいれいしかわからない</a:t>
            </a:r>
            <a:endParaRPr lang="en-US" altLang="ja-JP" dirty="0"/>
          </a:p>
          <a:p>
            <a:r>
              <a:rPr lang="ja-JP" altLang="en-US" dirty="0"/>
              <a:t>「ゴールまで行け」というかんたんな目的も、ロボットにわかるめいれいにおきかえないといけない</a:t>
            </a:r>
            <a:endParaRPr kumimoji="1" lang="en-US" altLang="ja-JP" dirty="0"/>
          </a:p>
          <a:p>
            <a:pPr lvl="1"/>
            <a:r>
              <a:rPr kumimoji="1" lang="ja-JP" altLang="en-US" dirty="0"/>
              <a:t>これをかんがえる力を「プログラミング的思考」と言う。</a:t>
            </a:r>
            <a:endParaRPr kumimoji="1" lang="en-US" altLang="ja-JP" dirty="0"/>
          </a:p>
          <a:p>
            <a:pPr lvl="1"/>
            <a:r>
              <a:rPr lang="ja-JP" altLang="en-US" dirty="0"/>
              <a:t>自分がロボットになったつもりで考えるとわかりやすいよ</a:t>
            </a:r>
            <a:endParaRPr kumimoji="1" lang="en-US" altLang="ja-JP" dirty="0"/>
          </a:p>
          <a:p>
            <a:endParaRPr kumimoji="1" lang="en-US" altLang="ja-JP" dirty="0"/>
          </a:p>
          <a:p>
            <a:r>
              <a:rPr lang="ja-JP" altLang="en-US" dirty="0"/>
              <a:t>プログラム的思考は、ロボットやコンピュータにかぎったはなしではない！</a:t>
            </a:r>
            <a:endParaRPr lang="en-US" altLang="ja-JP" dirty="0"/>
          </a:p>
          <a:p>
            <a:pPr lvl="1"/>
            <a:r>
              <a:rPr kumimoji="1" lang="ja-JP" altLang="en-US" dirty="0"/>
              <a:t>例えば小さい子供にむずかしいお使いをたのむとき、その子がなるべくわかりやすい目印やことばを使って</a:t>
            </a:r>
            <a:r>
              <a:rPr kumimoji="1" lang="ja-JP" altLang="en-US" dirty="0" err="1"/>
              <a:t>せつめい</a:t>
            </a:r>
            <a:r>
              <a:rPr kumimoji="1" lang="ja-JP" altLang="en-US" dirty="0"/>
              <a:t>する</a:t>
            </a:r>
            <a:endParaRPr kumimoji="1" lang="en-US" altLang="ja-JP" dirty="0"/>
          </a:p>
          <a:p>
            <a:pPr marL="457200" lvl="1" indent="0">
              <a:buNone/>
            </a:pPr>
            <a:r>
              <a:rPr lang="ja-JP" altLang="en-US" dirty="0">
                <a:solidFill>
                  <a:srgbClr val="FF0000"/>
                </a:solidFill>
              </a:rPr>
              <a:t>→プログラム的思考は、わかりやすい伝えかたを考えたりするのにもだいじ！</a:t>
            </a:r>
            <a:endParaRPr kumimoji="1" lang="en-US" altLang="ja-JP" dirty="0">
              <a:solidFill>
                <a:srgbClr val="FF0000"/>
              </a:solidFill>
            </a:endParaRPr>
          </a:p>
        </p:txBody>
      </p:sp>
    </p:spTree>
    <p:extLst>
      <p:ext uri="{BB962C8B-B14F-4D97-AF65-F5344CB8AC3E}">
        <p14:creationId xmlns:p14="http://schemas.microsoft.com/office/powerpoint/2010/main" val="245737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2000"/>
                                        <p:tgtEl>
                                          <p:spTgt spid="3">
                                            <p:txEl>
                                              <p:pRg st="7" end="7"/>
                                            </p:txEl>
                                          </p:spTgt>
                                        </p:tgtEl>
                                      </p:cBhvr>
                                    </p:animEffect>
                                    <p:anim calcmode="lin" valueType="num">
                                      <p:cBhvr>
                                        <p:cTn id="39"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0"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34708E-155A-4AF1-AE07-3B8E4565008B}"/>
              </a:ext>
            </a:extLst>
          </p:cNvPr>
          <p:cNvSpPr>
            <a:spLocks noGrp="1"/>
          </p:cNvSpPr>
          <p:nvPr>
            <p:ph type="title"/>
          </p:nvPr>
        </p:nvSpPr>
        <p:spPr>
          <a:xfrm>
            <a:off x="838200" y="212725"/>
            <a:ext cx="10515600" cy="1325563"/>
          </a:xfrm>
        </p:spPr>
        <p:txBody>
          <a:bodyPr/>
          <a:lstStyle/>
          <a:p>
            <a:r>
              <a:rPr kumimoji="1" lang="ja-JP" altLang="en-US" dirty="0"/>
              <a:t>コース</a:t>
            </a:r>
            <a:r>
              <a:rPr kumimoji="1" lang="en-US" altLang="ja-JP" dirty="0"/>
              <a:t>2:</a:t>
            </a:r>
            <a:r>
              <a:rPr kumimoji="1" lang="ja-JP" altLang="en-US" dirty="0"/>
              <a:t>途中で曲がってみよう</a:t>
            </a:r>
          </a:p>
        </p:txBody>
      </p:sp>
      <p:sp>
        <p:nvSpPr>
          <p:cNvPr id="3" name="コンテンツ プレースホルダー 2">
            <a:extLst>
              <a:ext uri="{FF2B5EF4-FFF2-40B4-BE49-F238E27FC236}">
                <a16:creationId xmlns:a16="http://schemas.microsoft.com/office/drawing/2014/main" id="{C9DF6A14-6919-4A4C-9447-E78CA5969242}"/>
              </a:ext>
            </a:extLst>
          </p:cNvPr>
          <p:cNvSpPr>
            <a:spLocks noGrp="1"/>
          </p:cNvSpPr>
          <p:nvPr>
            <p:ph idx="1"/>
          </p:nvPr>
        </p:nvSpPr>
        <p:spPr>
          <a:xfrm>
            <a:off x="838200" y="1175385"/>
            <a:ext cx="11089640" cy="4351338"/>
          </a:xfrm>
        </p:spPr>
        <p:txBody>
          <a:bodyPr>
            <a:normAutofit/>
          </a:bodyPr>
          <a:lstStyle/>
          <a:p>
            <a:r>
              <a:rPr kumimoji="1" lang="ja-JP" altLang="en-US" sz="2400" dirty="0"/>
              <a:t>のこりの時間で次のコースにチャレンジ</a:t>
            </a:r>
            <a:r>
              <a:rPr lang="ja-JP" altLang="en-US" sz="2400" dirty="0"/>
              <a:t>！☆マークをとってゴールに行こう</a:t>
            </a:r>
            <a:endParaRPr lang="en-US" altLang="ja-JP" sz="2000" dirty="0"/>
          </a:p>
          <a:p>
            <a:pPr lvl="1"/>
            <a:r>
              <a:rPr lang="ja-JP" altLang="en-US" sz="2000" dirty="0"/>
              <a:t>☆までは「まえ」と「つづける</a:t>
            </a:r>
            <a:r>
              <a:rPr lang="en-US" altLang="ja-JP" sz="2000" dirty="0"/>
              <a:t>:</a:t>
            </a:r>
            <a:r>
              <a:rPr lang="ja-JP" altLang="en-US" sz="2000" dirty="0"/>
              <a:t>５びょう」だよ。</a:t>
            </a:r>
            <a:endParaRPr lang="en-US" altLang="ja-JP" sz="2000" dirty="0"/>
          </a:p>
          <a:p>
            <a:pPr lvl="1"/>
            <a:r>
              <a:rPr lang="ja-JP" altLang="en-US" sz="2000" dirty="0"/>
              <a:t>「右まわり」と「つづける：</a:t>
            </a:r>
            <a:r>
              <a:rPr lang="en-US" altLang="ja-JP" sz="2000" dirty="0"/>
              <a:t>1</a:t>
            </a:r>
            <a:r>
              <a:rPr lang="ja-JP" altLang="en-US" sz="2000" dirty="0"/>
              <a:t>びょう」で右を向くよ。</a:t>
            </a:r>
            <a:endParaRPr lang="en-US" altLang="ja-JP" sz="2000" dirty="0"/>
          </a:p>
          <a:p>
            <a:pPr lvl="1"/>
            <a:r>
              <a:rPr kumimoji="1" lang="ja-JP" altLang="en-US" sz="2000" dirty="0"/>
              <a:t>「右にすすむ」</a:t>
            </a:r>
            <a:r>
              <a:rPr kumimoji="1" lang="ja-JP" altLang="en-US" sz="2000" dirty="0" err="1"/>
              <a:t>め</a:t>
            </a:r>
            <a:r>
              <a:rPr kumimoji="1" lang="ja-JP" altLang="en-US" sz="2000" dirty="0"/>
              <a:t>いれいは無いけど、ロボットが右を向いたら、まえはどっち？</a:t>
            </a:r>
            <a:endParaRPr kumimoji="1" lang="en-US" altLang="ja-JP" sz="2000" dirty="0"/>
          </a:p>
          <a:p>
            <a:pPr lvl="1"/>
            <a:r>
              <a:rPr kumimoji="1" lang="ja-JP" altLang="en-US" sz="2000" dirty="0"/>
              <a:t>ヒントはここまで！あとは自分でかんがえよう！</a:t>
            </a:r>
          </a:p>
        </p:txBody>
      </p:sp>
      <p:pic>
        <p:nvPicPr>
          <p:cNvPr id="5" name="図 4">
            <a:extLst>
              <a:ext uri="{FF2B5EF4-FFF2-40B4-BE49-F238E27FC236}">
                <a16:creationId xmlns:a16="http://schemas.microsoft.com/office/drawing/2014/main" id="{89987CCB-4717-4584-9FD1-835010EC3B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17778" y="3716736"/>
            <a:ext cx="3850633" cy="633403"/>
          </a:xfrm>
          <a:prstGeom prst="rect">
            <a:avLst/>
          </a:prstGeom>
        </p:spPr>
      </p:pic>
      <p:pic>
        <p:nvPicPr>
          <p:cNvPr id="4" name="図 3">
            <a:extLst>
              <a:ext uri="{FF2B5EF4-FFF2-40B4-BE49-F238E27FC236}">
                <a16:creationId xmlns:a16="http://schemas.microsoft.com/office/drawing/2014/main" id="{EC1806CD-7C02-4349-8832-32661818C8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0" y="3716736"/>
            <a:ext cx="1992423" cy="2051688"/>
          </a:xfrm>
          <a:prstGeom prst="rect">
            <a:avLst/>
          </a:prstGeom>
        </p:spPr>
      </p:pic>
      <p:sp>
        <p:nvSpPr>
          <p:cNvPr id="6" name="矢印: ストライプ 5">
            <a:extLst>
              <a:ext uri="{FF2B5EF4-FFF2-40B4-BE49-F238E27FC236}">
                <a16:creationId xmlns:a16="http://schemas.microsoft.com/office/drawing/2014/main" id="{8F2D9C52-0FD3-4D5C-98BE-DE1C60C2486C}"/>
              </a:ext>
            </a:extLst>
          </p:cNvPr>
          <p:cNvSpPr/>
          <p:nvPr/>
        </p:nvSpPr>
        <p:spPr>
          <a:xfrm rot="16200000">
            <a:off x="917835" y="4682646"/>
            <a:ext cx="693228" cy="195735"/>
          </a:xfrm>
          <a:prstGeom prst="stripedRightArrow">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ストライプ 6">
            <a:extLst>
              <a:ext uri="{FF2B5EF4-FFF2-40B4-BE49-F238E27FC236}">
                <a16:creationId xmlns:a16="http://schemas.microsoft.com/office/drawing/2014/main" id="{1278BFD5-6906-47CA-B55D-3B6F35B08EEE}"/>
              </a:ext>
            </a:extLst>
          </p:cNvPr>
          <p:cNvSpPr/>
          <p:nvPr/>
        </p:nvSpPr>
        <p:spPr>
          <a:xfrm>
            <a:off x="1487797" y="4125045"/>
            <a:ext cx="693228" cy="195735"/>
          </a:xfrm>
          <a:prstGeom prst="stripedRightArrow">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D2D2CDBD-A4E5-4FE5-93B8-428F79AFCB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17778" y="4432921"/>
            <a:ext cx="3074468" cy="688808"/>
          </a:xfrm>
          <a:prstGeom prst="rect">
            <a:avLst/>
          </a:prstGeom>
        </p:spPr>
      </p:pic>
      <p:sp>
        <p:nvSpPr>
          <p:cNvPr id="10" name="四角形: 角を丸くする 9">
            <a:extLst>
              <a:ext uri="{FF2B5EF4-FFF2-40B4-BE49-F238E27FC236}">
                <a16:creationId xmlns:a16="http://schemas.microsoft.com/office/drawing/2014/main" id="{6B08CED2-9BF3-4466-BC78-FB2C9A58134D}"/>
              </a:ext>
            </a:extLst>
          </p:cNvPr>
          <p:cNvSpPr/>
          <p:nvPr/>
        </p:nvSpPr>
        <p:spPr>
          <a:xfrm>
            <a:off x="4201694" y="3142774"/>
            <a:ext cx="2082800" cy="41656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t>つかえるブロック</a:t>
            </a:r>
          </a:p>
        </p:txBody>
      </p:sp>
      <p:pic>
        <p:nvPicPr>
          <p:cNvPr id="11" name="図 10">
            <a:extLst>
              <a:ext uri="{FF2B5EF4-FFF2-40B4-BE49-F238E27FC236}">
                <a16:creationId xmlns:a16="http://schemas.microsoft.com/office/drawing/2014/main" id="{1B4923C7-D181-452D-9D54-270E6671227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17778" y="5196258"/>
            <a:ext cx="2026613" cy="646932"/>
          </a:xfrm>
          <a:prstGeom prst="rect">
            <a:avLst/>
          </a:prstGeom>
        </p:spPr>
      </p:pic>
      <p:pic>
        <p:nvPicPr>
          <p:cNvPr id="12" name="図 11">
            <a:extLst>
              <a:ext uri="{FF2B5EF4-FFF2-40B4-BE49-F238E27FC236}">
                <a16:creationId xmlns:a16="http://schemas.microsoft.com/office/drawing/2014/main" id="{A56E230F-FAA1-4BB6-8406-80311B2E67F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676640" y="3635456"/>
            <a:ext cx="2074517" cy="1697145"/>
          </a:xfrm>
          <a:prstGeom prst="rect">
            <a:avLst/>
          </a:prstGeom>
        </p:spPr>
      </p:pic>
      <p:sp>
        <p:nvSpPr>
          <p:cNvPr id="13" name="四角形: 角を丸くする 12">
            <a:extLst>
              <a:ext uri="{FF2B5EF4-FFF2-40B4-BE49-F238E27FC236}">
                <a16:creationId xmlns:a16="http://schemas.microsoft.com/office/drawing/2014/main" id="{9C035CBE-F5A8-4386-B353-0A5398029260}"/>
              </a:ext>
            </a:extLst>
          </p:cNvPr>
          <p:cNvSpPr/>
          <p:nvPr/>
        </p:nvSpPr>
        <p:spPr>
          <a:xfrm>
            <a:off x="838200" y="3157614"/>
            <a:ext cx="2082800" cy="41656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t>こうやって走る</a:t>
            </a:r>
          </a:p>
        </p:txBody>
      </p:sp>
      <p:sp>
        <p:nvSpPr>
          <p:cNvPr id="14" name="四角形: 角を丸くする 13">
            <a:extLst>
              <a:ext uri="{FF2B5EF4-FFF2-40B4-BE49-F238E27FC236}">
                <a16:creationId xmlns:a16="http://schemas.microsoft.com/office/drawing/2014/main" id="{DF8DA2C4-E4C4-434D-9611-CA37CF6BD5F1}"/>
              </a:ext>
            </a:extLst>
          </p:cNvPr>
          <p:cNvSpPr/>
          <p:nvPr/>
        </p:nvSpPr>
        <p:spPr>
          <a:xfrm>
            <a:off x="8593092" y="3115945"/>
            <a:ext cx="2318747" cy="41656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t>プログラムのヒント</a:t>
            </a:r>
          </a:p>
        </p:txBody>
      </p:sp>
      <p:sp>
        <p:nvSpPr>
          <p:cNvPr id="15" name="吹き出し: 角を丸めた四角形 14">
            <a:extLst>
              <a:ext uri="{FF2B5EF4-FFF2-40B4-BE49-F238E27FC236}">
                <a16:creationId xmlns:a16="http://schemas.microsoft.com/office/drawing/2014/main" id="{29C1FB0D-4D4B-4FF3-BB3B-72B24A6DDDFF}"/>
              </a:ext>
            </a:extLst>
          </p:cNvPr>
          <p:cNvSpPr/>
          <p:nvPr/>
        </p:nvSpPr>
        <p:spPr>
          <a:xfrm>
            <a:off x="9365641" y="5629674"/>
            <a:ext cx="2237079" cy="499906"/>
          </a:xfrm>
          <a:prstGeom prst="wedgeRoundRectCallout">
            <a:avLst>
              <a:gd name="adj1" fmla="val -25672"/>
              <a:gd name="adj2" fmla="val -80190"/>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dirty="0"/>
              <a:t>このあとにどんな</a:t>
            </a:r>
            <a:endParaRPr kumimoji="1" lang="en-US" altLang="ja-JP" sz="1400" dirty="0"/>
          </a:p>
          <a:p>
            <a:pPr algn="ctr"/>
            <a:r>
              <a:rPr kumimoji="1" lang="ja-JP" altLang="en-US" sz="1400" dirty="0"/>
              <a:t>ブロックをくっつける？</a:t>
            </a:r>
            <a:endParaRPr kumimoji="1" lang="ja-JP" altLang="en-US" sz="1200" dirty="0"/>
          </a:p>
        </p:txBody>
      </p:sp>
      <p:sp>
        <p:nvSpPr>
          <p:cNvPr id="16" name="四角形: 角を丸くする 15">
            <a:extLst>
              <a:ext uri="{FF2B5EF4-FFF2-40B4-BE49-F238E27FC236}">
                <a16:creationId xmlns:a16="http://schemas.microsoft.com/office/drawing/2014/main" id="{8DAE570B-C0F5-4BE7-A20E-6A535AA84463}"/>
              </a:ext>
            </a:extLst>
          </p:cNvPr>
          <p:cNvSpPr/>
          <p:nvPr/>
        </p:nvSpPr>
        <p:spPr>
          <a:xfrm>
            <a:off x="8764869" y="5040798"/>
            <a:ext cx="1535109" cy="485925"/>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BE2B3699-2AD8-4865-99BC-9708909A1B42}"/>
              </a:ext>
            </a:extLst>
          </p:cNvPr>
          <p:cNvSpPr txBox="1"/>
          <p:nvPr/>
        </p:nvSpPr>
        <p:spPr>
          <a:xfrm>
            <a:off x="1574512" y="6132087"/>
            <a:ext cx="8725466" cy="646331"/>
          </a:xfrm>
          <a:prstGeom prst="rect">
            <a:avLst/>
          </a:prstGeom>
          <a:noFill/>
        </p:spPr>
        <p:txBody>
          <a:bodyPr wrap="none" rtlCol="0">
            <a:spAutoFit/>
          </a:bodyPr>
          <a:lstStyle/>
          <a:p>
            <a:r>
              <a:rPr kumimoji="1" lang="ja-JP" altLang="en-US" dirty="0"/>
              <a:t>うまくクリアできない人は、一つずつ</a:t>
            </a:r>
            <a:r>
              <a:rPr kumimoji="1" lang="ja-JP" altLang="en-US" dirty="0" err="1"/>
              <a:t>め</a:t>
            </a:r>
            <a:r>
              <a:rPr kumimoji="1" lang="ja-JP" altLang="en-US" dirty="0"/>
              <a:t>いれいを見なおして、まちがいをさがそう</a:t>
            </a:r>
            <a:endParaRPr kumimoji="1" lang="en-US" altLang="ja-JP" dirty="0"/>
          </a:p>
          <a:p>
            <a:r>
              <a:rPr lang="ja-JP" altLang="en-US" dirty="0"/>
              <a:t>＝これが、プログラム用語でいう「デバッグ」です。</a:t>
            </a:r>
            <a:r>
              <a:rPr lang="ja-JP" altLang="en-US" u="sng" dirty="0"/>
              <a:t>こんき</a:t>
            </a:r>
            <a:r>
              <a:rPr lang="ja-JP" altLang="en-US" dirty="0"/>
              <a:t>がいります！</a:t>
            </a:r>
            <a:endParaRPr kumimoji="1" lang="ja-JP" altLang="en-US" dirty="0"/>
          </a:p>
        </p:txBody>
      </p:sp>
      <p:sp>
        <p:nvSpPr>
          <p:cNvPr id="18" name="矢印: 環状 17">
            <a:extLst>
              <a:ext uri="{FF2B5EF4-FFF2-40B4-BE49-F238E27FC236}">
                <a16:creationId xmlns:a16="http://schemas.microsoft.com/office/drawing/2014/main" id="{F0A3F707-1866-4190-BB76-600E6D33FA78}"/>
              </a:ext>
            </a:extLst>
          </p:cNvPr>
          <p:cNvSpPr/>
          <p:nvPr/>
        </p:nvSpPr>
        <p:spPr>
          <a:xfrm rot="18900000">
            <a:off x="938460" y="3872320"/>
            <a:ext cx="701184" cy="701184"/>
          </a:xfrm>
          <a:prstGeom prst="circularArrow">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60573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14"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17"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4FB60F-B36D-4EED-A958-D4D8E6FF5D17}"/>
              </a:ext>
            </a:extLst>
          </p:cNvPr>
          <p:cNvSpPr>
            <a:spLocks noGrp="1"/>
          </p:cNvSpPr>
          <p:nvPr>
            <p:ph type="title"/>
          </p:nvPr>
        </p:nvSpPr>
        <p:spPr/>
        <p:txBody>
          <a:bodyPr>
            <a:normAutofit/>
          </a:bodyPr>
          <a:lstStyle/>
          <a:p>
            <a:r>
              <a:rPr lang="en-US" altLang="ja-JP" sz="3600" dirty="0"/>
              <a:t>2</a:t>
            </a:r>
            <a:r>
              <a:rPr kumimoji="1" lang="ja-JP" altLang="en-US" sz="3600" dirty="0"/>
              <a:t>時間目</a:t>
            </a:r>
            <a:r>
              <a:rPr kumimoji="1" lang="en-US" altLang="ja-JP" sz="3600" dirty="0"/>
              <a:t>:</a:t>
            </a:r>
            <a:r>
              <a:rPr kumimoji="1" lang="ja-JP" altLang="en-US" sz="3600" dirty="0"/>
              <a:t>「</a:t>
            </a:r>
            <a:r>
              <a:rPr lang="ja-JP" altLang="en-US" sz="3600" dirty="0"/>
              <a:t>くり返し」をつかってみよう</a:t>
            </a:r>
            <a:endParaRPr kumimoji="1" lang="ja-JP" altLang="en-US" sz="3600" dirty="0"/>
          </a:p>
        </p:txBody>
      </p:sp>
      <p:sp>
        <p:nvSpPr>
          <p:cNvPr id="3" name="コンテンツ プレースホルダー 2">
            <a:extLst>
              <a:ext uri="{FF2B5EF4-FFF2-40B4-BE49-F238E27FC236}">
                <a16:creationId xmlns:a16="http://schemas.microsoft.com/office/drawing/2014/main" id="{A74DFFE2-FEFA-4DF4-91E6-DD43D0154625}"/>
              </a:ext>
            </a:extLst>
          </p:cNvPr>
          <p:cNvSpPr>
            <a:spLocks noGrp="1"/>
          </p:cNvSpPr>
          <p:nvPr>
            <p:ph idx="1"/>
          </p:nvPr>
        </p:nvSpPr>
        <p:spPr>
          <a:xfrm>
            <a:off x="243840" y="1510665"/>
            <a:ext cx="11765280" cy="4351338"/>
          </a:xfrm>
        </p:spPr>
        <p:txBody>
          <a:bodyPr>
            <a:normAutofit fontScale="70000" lnSpcReduction="20000"/>
          </a:bodyPr>
          <a:lstStyle/>
          <a:p>
            <a:r>
              <a:rPr kumimoji="1" lang="ja-JP" altLang="en-US" dirty="0"/>
              <a:t>復習：</a:t>
            </a:r>
            <a:r>
              <a:rPr kumimoji="1" lang="ja-JP" altLang="en-US" dirty="0" err="1"/>
              <a:t>にん</a:t>
            </a:r>
            <a:r>
              <a:rPr kumimoji="1" lang="ja-JP" altLang="en-US" dirty="0"/>
              <a:t>げんにとって一言ですむもくてきも、プログラムではロボットできることにぶんかいして考えないといけない</a:t>
            </a:r>
            <a:endParaRPr kumimoji="1" lang="en-US" altLang="ja-JP" dirty="0"/>
          </a:p>
          <a:p>
            <a:pPr marL="457200" lvl="1" indent="0">
              <a:buNone/>
            </a:pPr>
            <a:r>
              <a:rPr lang="ja-JP" altLang="en-US" dirty="0">
                <a:solidFill>
                  <a:srgbClr val="FF0000"/>
                </a:solidFill>
              </a:rPr>
              <a:t>目的をだれにでもわかりやすく伝えるように考える＝プログラミング的思考（しこう）。自分がロボットになったつもりで考えると、わかりやすいかも。</a:t>
            </a:r>
          </a:p>
          <a:p>
            <a:endParaRPr kumimoji="1" lang="en-US" altLang="ja-JP" dirty="0"/>
          </a:p>
          <a:p>
            <a:r>
              <a:rPr kumimoji="1" lang="ja-JP" altLang="en-US" dirty="0"/>
              <a:t>でも、ロボットがわかるめいれいにぶんかいす</a:t>
            </a:r>
            <a:r>
              <a:rPr kumimoji="1" lang="ja-JP" altLang="en-US" dirty="0" err="1"/>
              <a:t>ると</a:t>
            </a:r>
            <a:r>
              <a:rPr kumimoji="1" lang="ja-JP" altLang="en-US" dirty="0"/>
              <a:t>、ブロックが多くてプログラムがながくなる</a:t>
            </a:r>
            <a:endParaRPr kumimoji="1" lang="en-US" altLang="ja-JP" dirty="0"/>
          </a:p>
          <a:p>
            <a:pPr lvl="1"/>
            <a:r>
              <a:rPr kumimoji="1" lang="ja-JP" altLang="en-US" dirty="0"/>
              <a:t>ながいプログラム＝作るのがめんどう・よみにくい。</a:t>
            </a:r>
            <a:endParaRPr kumimoji="1" lang="en-US" altLang="ja-JP" dirty="0"/>
          </a:p>
          <a:p>
            <a:pPr lvl="1"/>
            <a:r>
              <a:rPr kumimoji="1" lang="ja-JP" altLang="en-US" dirty="0"/>
              <a:t>ふくざつな目標をプログラムしようとしたら、もっとプログラムがながくなる！</a:t>
            </a:r>
            <a:endParaRPr kumimoji="1" lang="en-US" altLang="ja-JP" dirty="0"/>
          </a:p>
          <a:p>
            <a:endParaRPr lang="en-US" altLang="ja-JP" dirty="0"/>
          </a:p>
          <a:p>
            <a:r>
              <a:rPr kumimoji="1" lang="ja-JP" altLang="en-US" dirty="0"/>
              <a:t>なんとかプログラムを短くしたい！そんなときのために、あたらしいめいれい「くり返し」が使えるようになります</a:t>
            </a:r>
            <a:endParaRPr kumimoji="1" lang="en-US" altLang="ja-JP" dirty="0"/>
          </a:p>
          <a:p>
            <a:pPr lvl="1"/>
            <a:r>
              <a:rPr lang="ja-JP" altLang="en-US" dirty="0"/>
              <a:t>名前のとおり、同じめい</a:t>
            </a:r>
            <a:r>
              <a:rPr lang="ja-JP" altLang="en-US" dirty="0" err="1"/>
              <a:t>れいを</a:t>
            </a:r>
            <a:r>
              <a:rPr lang="ja-JP" altLang="en-US" dirty="0"/>
              <a:t>くりかえすブロックです。</a:t>
            </a:r>
            <a:endParaRPr lang="en-US" altLang="ja-JP" dirty="0"/>
          </a:p>
          <a:p>
            <a:pPr marL="457200" lvl="1" indent="0">
              <a:buNone/>
            </a:pPr>
            <a:r>
              <a:rPr lang="ja-JP" altLang="en-US" dirty="0"/>
              <a:t>　「</a:t>
            </a:r>
            <a:r>
              <a:rPr lang="en-US" altLang="ja-JP" dirty="0"/>
              <a:t>100</a:t>
            </a:r>
            <a:r>
              <a:rPr lang="ja-JP" altLang="en-US" dirty="0"/>
              <a:t>この</a:t>
            </a:r>
            <a:r>
              <a:rPr lang="ja-JP" altLang="en-US" dirty="0" err="1"/>
              <a:t>にもつを</a:t>
            </a:r>
            <a:r>
              <a:rPr lang="ja-JP" altLang="en-US" dirty="0"/>
              <a:t>１こずつはこぶ」「グラウンドを</a:t>
            </a:r>
            <a:r>
              <a:rPr lang="en-US" altLang="ja-JP" dirty="0"/>
              <a:t>100</a:t>
            </a:r>
            <a:r>
              <a:rPr lang="ja-JP" altLang="en-US" dirty="0"/>
              <a:t>しゅう走る」など、おなじどうさのくり返しにべんり</a:t>
            </a:r>
            <a:r>
              <a:rPr lang="en-US" altLang="ja-JP" dirty="0"/>
              <a:t>!</a:t>
            </a:r>
          </a:p>
          <a:p>
            <a:pPr marL="457200" lvl="1" indent="0">
              <a:buNone/>
            </a:pPr>
            <a:r>
              <a:rPr lang="ja-JP" altLang="en-US" dirty="0"/>
              <a:t>　でも、パッと見てくり返しがつかえなさそうなプログラムでも、じつはつかいどころが見つかるかも</a:t>
            </a:r>
            <a:r>
              <a:rPr lang="en-US" altLang="ja-JP" dirty="0"/>
              <a:t>!?</a:t>
            </a:r>
          </a:p>
        </p:txBody>
      </p:sp>
      <p:sp>
        <p:nvSpPr>
          <p:cNvPr id="4" name="テキスト ボックス 3">
            <a:extLst>
              <a:ext uri="{FF2B5EF4-FFF2-40B4-BE49-F238E27FC236}">
                <a16:creationId xmlns:a16="http://schemas.microsoft.com/office/drawing/2014/main" id="{8AC1E37A-4698-40ED-B0ED-FF7FD0CF37D4}"/>
              </a:ext>
            </a:extLst>
          </p:cNvPr>
          <p:cNvSpPr txBox="1"/>
          <p:nvPr/>
        </p:nvSpPr>
        <p:spPr>
          <a:xfrm>
            <a:off x="243840" y="5979299"/>
            <a:ext cx="6340197" cy="461665"/>
          </a:xfrm>
          <a:prstGeom prst="rect">
            <a:avLst/>
          </a:prstGeom>
          <a:noFill/>
        </p:spPr>
        <p:txBody>
          <a:bodyPr wrap="none" rtlCol="0">
            <a:spAutoFit/>
          </a:bodyPr>
          <a:lstStyle/>
          <a:p>
            <a:r>
              <a:rPr kumimoji="1" lang="ja-JP" altLang="en-US" sz="2400" dirty="0"/>
              <a:t>それでは、次のコースにチャレンジしよう！</a:t>
            </a:r>
          </a:p>
        </p:txBody>
      </p:sp>
      <p:pic>
        <p:nvPicPr>
          <p:cNvPr id="5" name="図 4">
            <a:extLst>
              <a:ext uri="{FF2B5EF4-FFF2-40B4-BE49-F238E27FC236}">
                <a16:creationId xmlns:a16="http://schemas.microsoft.com/office/drawing/2014/main" id="{5141C541-A379-4CAA-ABCE-A201D7BD34C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4516" y="5418505"/>
            <a:ext cx="1750083" cy="1004293"/>
          </a:xfrm>
          <a:prstGeom prst="rect">
            <a:avLst/>
          </a:prstGeom>
        </p:spPr>
      </p:pic>
      <p:sp>
        <p:nvSpPr>
          <p:cNvPr id="6" name="吹き出し: 角を丸めた四角形 5">
            <a:extLst>
              <a:ext uri="{FF2B5EF4-FFF2-40B4-BE49-F238E27FC236}">
                <a16:creationId xmlns:a16="http://schemas.microsoft.com/office/drawing/2014/main" id="{91102111-A56B-4569-B672-509077839739}"/>
              </a:ext>
            </a:extLst>
          </p:cNvPr>
          <p:cNvSpPr/>
          <p:nvPr/>
        </p:nvSpPr>
        <p:spPr>
          <a:xfrm>
            <a:off x="10134599" y="5292916"/>
            <a:ext cx="1219201" cy="587016"/>
          </a:xfrm>
          <a:prstGeom prst="wedgeRoundRectCallout">
            <a:avLst>
              <a:gd name="adj1" fmla="val -79034"/>
              <a:gd name="adj2" fmla="val 19398"/>
              <a:gd name="adj3" fmla="val 16667"/>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kumimoji="1" lang="ja-JP" altLang="en-US" sz="1600" dirty="0"/>
              <a:t>この数だけくり返す</a:t>
            </a:r>
            <a:endParaRPr kumimoji="1" lang="ja-JP" altLang="en-US" sz="1400" dirty="0"/>
          </a:p>
        </p:txBody>
      </p:sp>
      <p:sp>
        <p:nvSpPr>
          <p:cNvPr id="7" name="吹き出し: 角を丸めた四角形 6">
            <a:extLst>
              <a:ext uri="{FF2B5EF4-FFF2-40B4-BE49-F238E27FC236}">
                <a16:creationId xmlns:a16="http://schemas.microsoft.com/office/drawing/2014/main" id="{C1F87F77-7F04-4AF4-8017-156956943F9C}"/>
              </a:ext>
            </a:extLst>
          </p:cNvPr>
          <p:cNvSpPr/>
          <p:nvPr/>
        </p:nvSpPr>
        <p:spPr>
          <a:xfrm>
            <a:off x="10134599" y="5961371"/>
            <a:ext cx="1722121" cy="587016"/>
          </a:xfrm>
          <a:prstGeom prst="wedgeRoundRectCallout">
            <a:avLst>
              <a:gd name="adj1" fmla="val -71364"/>
              <a:gd name="adj2" fmla="val -39449"/>
              <a:gd name="adj3" fmla="val 16667"/>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kumimoji="1" lang="ja-JP" altLang="en-US" sz="1400" dirty="0"/>
              <a:t>くり返すブロックを</a:t>
            </a:r>
            <a:r>
              <a:rPr lang="ja-JP" altLang="en-US" sz="1400" dirty="0"/>
              <a:t>中に</a:t>
            </a:r>
            <a:r>
              <a:rPr kumimoji="1" lang="ja-JP" altLang="en-US" sz="1400" dirty="0"/>
              <a:t>はさむ</a:t>
            </a:r>
          </a:p>
        </p:txBody>
      </p:sp>
    </p:spTree>
    <p:extLst>
      <p:ext uri="{BB962C8B-B14F-4D97-AF65-F5344CB8AC3E}">
        <p14:creationId xmlns:p14="http://schemas.microsoft.com/office/powerpoint/2010/main" val="312759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3" presetID="16" presetClass="entr" presetSubtype="21"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Effect transition="in" filter="fade">
                                      <p:cBhvr>
                                        <p:cTn id="66" dur="1000"/>
                                        <p:tgtEl>
                                          <p:spTgt spid="3">
                                            <p:txEl>
                                              <p:pRg st="10" end="10"/>
                                            </p:txEl>
                                          </p:spTgt>
                                        </p:tgtEl>
                                      </p:cBhvr>
                                    </p:animEffect>
                                    <p:anim calcmode="lin" valueType="num">
                                      <p:cBhvr>
                                        <p:cTn id="6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34708E-155A-4AF1-AE07-3B8E4565008B}"/>
              </a:ext>
            </a:extLst>
          </p:cNvPr>
          <p:cNvSpPr>
            <a:spLocks noGrp="1"/>
          </p:cNvSpPr>
          <p:nvPr>
            <p:ph type="title"/>
          </p:nvPr>
        </p:nvSpPr>
        <p:spPr>
          <a:xfrm>
            <a:off x="838200" y="212725"/>
            <a:ext cx="10515600" cy="1325563"/>
          </a:xfrm>
        </p:spPr>
        <p:txBody>
          <a:bodyPr>
            <a:normAutofit/>
          </a:bodyPr>
          <a:lstStyle/>
          <a:p>
            <a:r>
              <a:rPr kumimoji="1" lang="ja-JP" altLang="en-US" dirty="0"/>
              <a:t>コース</a:t>
            </a:r>
            <a:r>
              <a:rPr kumimoji="1" lang="en-US" altLang="ja-JP" dirty="0"/>
              <a:t>3:</a:t>
            </a:r>
            <a:r>
              <a:rPr kumimoji="1" lang="ja-JP" altLang="en-US" dirty="0"/>
              <a:t>全部の☆をじゅんばん</a:t>
            </a:r>
            <a:r>
              <a:rPr kumimoji="1" lang="ja-JP" altLang="en-US" dirty="0" err="1"/>
              <a:t>に</a:t>
            </a:r>
            <a:r>
              <a:rPr kumimoji="1" lang="ja-JP" altLang="en-US" dirty="0"/>
              <a:t>取ろう</a:t>
            </a:r>
          </a:p>
        </p:txBody>
      </p:sp>
      <p:sp>
        <p:nvSpPr>
          <p:cNvPr id="3" name="コンテンツ プレースホルダー 2">
            <a:extLst>
              <a:ext uri="{FF2B5EF4-FFF2-40B4-BE49-F238E27FC236}">
                <a16:creationId xmlns:a16="http://schemas.microsoft.com/office/drawing/2014/main" id="{C9DF6A14-6919-4A4C-9447-E78CA5969242}"/>
              </a:ext>
            </a:extLst>
          </p:cNvPr>
          <p:cNvSpPr>
            <a:spLocks noGrp="1"/>
          </p:cNvSpPr>
          <p:nvPr>
            <p:ph idx="1"/>
          </p:nvPr>
        </p:nvSpPr>
        <p:spPr>
          <a:xfrm>
            <a:off x="838200" y="1175385"/>
            <a:ext cx="11089640" cy="4351338"/>
          </a:xfrm>
        </p:spPr>
        <p:txBody>
          <a:bodyPr>
            <a:normAutofit/>
          </a:bodyPr>
          <a:lstStyle/>
          <a:p>
            <a:r>
              <a:rPr kumimoji="1" lang="ja-JP" altLang="en-US" sz="2400" dirty="0"/>
              <a:t>今度は☆マークが２</a:t>
            </a:r>
            <a:r>
              <a:rPr kumimoji="1" lang="ja-JP" altLang="en-US" sz="2400" dirty="0" err="1"/>
              <a:t>こ</a:t>
            </a:r>
            <a:r>
              <a:rPr kumimoji="1" lang="ja-JP" altLang="en-US" sz="2400" dirty="0"/>
              <a:t>あります。</a:t>
            </a:r>
            <a:endParaRPr kumimoji="1" lang="en-US" altLang="ja-JP" sz="2400" dirty="0"/>
          </a:p>
          <a:p>
            <a:r>
              <a:rPr kumimoji="1" lang="ja-JP" altLang="en-US" sz="2400" dirty="0"/>
              <a:t>☆は中に書いてある数字のじゅんばんどおりに取らないといけません</a:t>
            </a:r>
            <a:endParaRPr lang="en-US" altLang="ja-JP" sz="2000" dirty="0"/>
          </a:p>
          <a:p>
            <a:pPr lvl="1"/>
            <a:r>
              <a:rPr kumimoji="1" lang="ja-JP" altLang="en-US" sz="2000" dirty="0"/>
              <a:t>コース</a:t>
            </a:r>
            <a:r>
              <a:rPr kumimoji="1" lang="en-US" altLang="ja-JP" sz="2000" dirty="0"/>
              <a:t>2</a:t>
            </a:r>
            <a:r>
              <a:rPr kumimoji="1" lang="ja-JP" altLang="en-US" sz="2000" dirty="0"/>
              <a:t>のプログラムを思い出しながら、つくってみよう。</a:t>
            </a:r>
            <a:endParaRPr kumimoji="1" lang="en-US" altLang="ja-JP" sz="2000" dirty="0"/>
          </a:p>
          <a:p>
            <a:pPr lvl="1"/>
            <a:r>
              <a:rPr lang="ja-JP" altLang="en-US" sz="2000" dirty="0"/>
              <a:t>まずは、</a:t>
            </a:r>
            <a:r>
              <a:rPr lang="ja-JP" altLang="en-US" sz="2000" u="sng" dirty="0">
                <a:solidFill>
                  <a:srgbClr val="FF0000"/>
                </a:solidFill>
              </a:rPr>
              <a:t>くり返しをつかわないで</a:t>
            </a:r>
            <a:r>
              <a:rPr lang="ja-JP" altLang="en-US" sz="2000" dirty="0"/>
              <a:t>かんがえよう。</a:t>
            </a:r>
            <a:endParaRPr kumimoji="1" lang="en-US" altLang="ja-JP" sz="2000" dirty="0"/>
          </a:p>
        </p:txBody>
      </p:sp>
      <p:sp>
        <p:nvSpPr>
          <p:cNvPr id="10" name="四角形: 角を丸くする 9">
            <a:extLst>
              <a:ext uri="{FF2B5EF4-FFF2-40B4-BE49-F238E27FC236}">
                <a16:creationId xmlns:a16="http://schemas.microsoft.com/office/drawing/2014/main" id="{6B08CED2-9BF3-4466-BC78-FB2C9A58134D}"/>
              </a:ext>
            </a:extLst>
          </p:cNvPr>
          <p:cNvSpPr/>
          <p:nvPr/>
        </p:nvSpPr>
        <p:spPr>
          <a:xfrm>
            <a:off x="6357663" y="2791932"/>
            <a:ext cx="2082800" cy="41656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t>つかえるブロック</a:t>
            </a:r>
          </a:p>
        </p:txBody>
      </p:sp>
      <p:sp>
        <p:nvSpPr>
          <p:cNvPr id="13" name="四角形: 角を丸くする 12">
            <a:extLst>
              <a:ext uri="{FF2B5EF4-FFF2-40B4-BE49-F238E27FC236}">
                <a16:creationId xmlns:a16="http://schemas.microsoft.com/office/drawing/2014/main" id="{9C035CBE-F5A8-4386-B353-0A5398029260}"/>
              </a:ext>
            </a:extLst>
          </p:cNvPr>
          <p:cNvSpPr/>
          <p:nvPr/>
        </p:nvSpPr>
        <p:spPr>
          <a:xfrm>
            <a:off x="838200" y="2791932"/>
            <a:ext cx="2082800" cy="41656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t>こうやって走る</a:t>
            </a:r>
          </a:p>
        </p:txBody>
      </p:sp>
      <p:sp>
        <p:nvSpPr>
          <p:cNvPr id="17" name="テキスト ボックス 16">
            <a:extLst>
              <a:ext uri="{FF2B5EF4-FFF2-40B4-BE49-F238E27FC236}">
                <a16:creationId xmlns:a16="http://schemas.microsoft.com/office/drawing/2014/main" id="{BE2B3699-2AD8-4865-99BC-9708909A1B42}"/>
              </a:ext>
            </a:extLst>
          </p:cNvPr>
          <p:cNvSpPr txBox="1"/>
          <p:nvPr/>
        </p:nvSpPr>
        <p:spPr>
          <a:xfrm>
            <a:off x="6771040" y="4989156"/>
            <a:ext cx="4445600" cy="646331"/>
          </a:xfrm>
          <a:prstGeom prst="rect">
            <a:avLst/>
          </a:prstGeom>
          <a:solidFill>
            <a:schemeClr val="accent5">
              <a:lumMod val="20000"/>
              <a:lumOff val="80000"/>
            </a:schemeClr>
          </a:solidFill>
        </p:spPr>
        <p:txBody>
          <a:bodyPr wrap="square" rtlCol="0">
            <a:spAutoFit/>
          </a:bodyPr>
          <a:lstStyle/>
          <a:p>
            <a:r>
              <a:rPr kumimoji="1" lang="en-US" altLang="ja-JP" dirty="0"/>
              <a:t>※</a:t>
            </a:r>
            <a:r>
              <a:rPr kumimoji="1" lang="ja-JP" altLang="en-US" dirty="0"/>
              <a:t>せっかくだけど、まずは「くり返し」ぬきでかんがえよう</a:t>
            </a:r>
          </a:p>
        </p:txBody>
      </p:sp>
      <p:pic>
        <p:nvPicPr>
          <p:cNvPr id="21" name="図 20">
            <a:extLst>
              <a:ext uri="{FF2B5EF4-FFF2-40B4-BE49-F238E27FC236}">
                <a16:creationId xmlns:a16="http://schemas.microsoft.com/office/drawing/2014/main" id="{827581F7-B96F-4D51-9BF1-9B11C961223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679435" y="3284211"/>
            <a:ext cx="4198836" cy="692468"/>
          </a:xfrm>
          <a:prstGeom prst="rect">
            <a:avLst/>
          </a:prstGeom>
        </p:spPr>
      </p:pic>
      <p:pic>
        <p:nvPicPr>
          <p:cNvPr id="22" name="図 21">
            <a:extLst>
              <a:ext uri="{FF2B5EF4-FFF2-40B4-BE49-F238E27FC236}">
                <a16:creationId xmlns:a16="http://schemas.microsoft.com/office/drawing/2014/main" id="{3272494B-DDC6-4289-B45B-814A45DF753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59204" y="3284211"/>
            <a:ext cx="3294596" cy="674575"/>
          </a:xfrm>
          <a:prstGeom prst="rect">
            <a:avLst/>
          </a:prstGeom>
        </p:spPr>
      </p:pic>
      <p:pic>
        <p:nvPicPr>
          <p:cNvPr id="23" name="図 22">
            <a:extLst>
              <a:ext uri="{FF2B5EF4-FFF2-40B4-BE49-F238E27FC236}">
                <a16:creationId xmlns:a16="http://schemas.microsoft.com/office/drawing/2014/main" id="{4FE3D90B-EF7B-45DE-ACCA-102B3D2E931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69809" y="4176315"/>
            <a:ext cx="2661920" cy="918795"/>
          </a:xfrm>
          <a:prstGeom prst="rect">
            <a:avLst/>
          </a:prstGeom>
        </p:spPr>
      </p:pic>
      <p:pic>
        <p:nvPicPr>
          <p:cNvPr id="24" name="図 23">
            <a:extLst>
              <a:ext uri="{FF2B5EF4-FFF2-40B4-BE49-F238E27FC236}">
                <a16:creationId xmlns:a16="http://schemas.microsoft.com/office/drawing/2014/main" id="{357CAB66-CD93-4F96-915E-2F9830E0FCE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510014" y="4176315"/>
            <a:ext cx="3079129" cy="629517"/>
          </a:xfrm>
          <a:prstGeom prst="rect">
            <a:avLst/>
          </a:prstGeom>
        </p:spPr>
      </p:pic>
      <p:sp>
        <p:nvSpPr>
          <p:cNvPr id="25" name="テキスト ボックス 24">
            <a:extLst>
              <a:ext uri="{FF2B5EF4-FFF2-40B4-BE49-F238E27FC236}">
                <a16:creationId xmlns:a16="http://schemas.microsoft.com/office/drawing/2014/main" id="{6F841D54-CE49-4CBE-91C8-1B376CF7A9EF}"/>
              </a:ext>
            </a:extLst>
          </p:cNvPr>
          <p:cNvSpPr txBox="1"/>
          <p:nvPr/>
        </p:nvSpPr>
        <p:spPr>
          <a:xfrm>
            <a:off x="1922289" y="5910762"/>
            <a:ext cx="8494633" cy="646331"/>
          </a:xfrm>
          <a:prstGeom prst="rect">
            <a:avLst/>
          </a:prstGeom>
          <a:noFill/>
        </p:spPr>
        <p:txBody>
          <a:bodyPr wrap="none" rtlCol="0">
            <a:spAutoFit/>
          </a:bodyPr>
          <a:lstStyle/>
          <a:p>
            <a:r>
              <a:rPr kumimoji="1" lang="ja-JP" altLang="en-US" dirty="0"/>
              <a:t>うまくクリアできない人は、一つずつ</a:t>
            </a:r>
            <a:r>
              <a:rPr kumimoji="1" lang="ja-JP" altLang="en-US" dirty="0" err="1"/>
              <a:t>め</a:t>
            </a:r>
            <a:r>
              <a:rPr kumimoji="1" lang="ja-JP" altLang="en-US" dirty="0"/>
              <a:t>いれいを見なおして、デバッグしよう</a:t>
            </a:r>
            <a:endParaRPr kumimoji="1" lang="en-US" altLang="ja-JP" dirty="0"/>
          </a:p>
          <a:p>
            <a:r>
              <a:rPr lang="ja-JP" altLang="en-US" dirty="0"/>
              <a:t>→「つづける」がぬけていないか？</a:t>
            </a:r>
            <a:r>
              <a:rPr kumimoji="1" lang="ja-JP" altLang="en-US" dirty="0"/>
              <a:t>さいごに「止まる」をわすれていないか？</a:t>
            </a:r>
          </a:p>
        </p:txBody>
      </p:sp>
      <p:grpSp>
        <p:nvGrpSpPr>
          <p:cNvPr id="4" name="グループ化 3">
            <a:extLst>
              <a:ext uri="{FF2B5EF4-FFF2-40B4-BE49-F238E27FC236}">
                <a16:creationId xmlns:a16="http://schemas.microsoft.com/office/drawing/2014/main" id="{162FAA02-3D20-493F-BF0F-22E90D9E9D28}"/>
              </a:ext>
            </a:extLst>
          </p:cNvPr>
          <p:cNvGrpSpPr/>
          <p:nvPr/>
        </p:nvGrpSpPr>
        <p:grpSpPr>
          <a:xfrm>
            <a:off x="763888" y="3239922"/>
            <a:ext cx="2363331" cy="2341828"/>
            <a:chOff x="763888" y="3239922"/>
            <a:chExt cx="2363331" cy="2341828"/>
          </a:xfrm>
        </p:grpSpPr>
        <p:grpSp>
          <p:nvGrpSpPr>
            <p:cNvPr id="20" name="グループ化 19">
              <a:extLst>
                <a:ext uri="{FF2B5EF4-FFF2-40B4-BE49-F238E27FC236}">
                  <a16:creationId xmlns:a16="http://schemas.microsoft.com/office/drawing/2014/main" id="{0B07191C-81F0-4ADA-977B-F40C73BEA3A9}"/>
                </a:ext>
              </a:extLst>
            </p:cNvPr>
            <p:cNvGrpSpPr/>
            <p:nvPr/>
          </p:nvGrpSpPr>
          <p:grpSpPr>
            <a:xfrm>
              <a:off x="799600" y="3342522"/>
              <a:ext cx="2327619" cy="2239228"/>
              <a:chOff x="570301" y="4435736"/>
              <a:chExt cx="1969699" cy="1894900"/>
            </a:xfrm>
          </p:grpSpPr>
          <p:pic>
            <p:nvPicPr>
              <p:cNvPr id="18" name="図 17">
                <a:extLst>
                  <a:ext uri="{FF2B5EF4-FFF2-40B4-BE49-F238E27FC236}">
                    <a16:creationId xmlns:a16="http://schemas.microsoft.com/office/drawing/2014/main" id="{4B7D8FAC-F596-4122-B52B-2B64AEC4083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0301" y="4435736"/>
                <a:ext cx="1969699" cy="1894900"/>
              </a:xfrm>
              <a:prstGeom prst="rect">
                <a:avLst/>
              </a:prstGeom>
            </p:spPr>
          </p:pic>
          <p:grpSp>
            <p:nvGrpSpPr>
              <p:cNvPr id="8" name="グループ化 7">
                <a:extLst>
                  <a:ext uri="{FF2B5EF4-FFF2-40B4-BE49-F238E27FC236}">
                    <a16:creationId xmlns:a16="http://schemas.microsoft.com/office/drawing/2014/main" id="{0DE1D918-D142-430E-AEC0-9FF2D2BD1200}"/>
                  </a:ext>
                </a:extLst>
              </p:cNvPr>
              <p:cNvGrpSpPr/>
              <p:nvPr/>
            </p:nvGrpSpPr>
            <p:grpSpPr>
              <a:xfrm>
                <a:off x="721461" y="4470291"/>
                <a:ext cx="1265088" cy="1249673"/>
                <a:chOff x="838201" y="3336870"/>
                <a:chExt cx="1396703" cy="1379684"/>
              </a:xfrm>
            </p:grpSpPr>
            <p:sp>
              <p:nvSpPr>
                <p:cNvPr id="6" name="矢印: ストライプ 5">
                  <a:extLst>
                    <a:ext uri="{FF2B5EF4-FFF2-40B4-BE49-F238E27FC236}">
                      <a16:creationId xmlns:a16="http://schemas.microsoft.com/office/drawing/2014/main" id="{8F2D9C52-0FD3-4D5C-98BE-DE1C60C2486C}"/>
                    </a:ext>
                  </a:extLst>
                </p:cNvPr>
                <p:cNvSpPr/>
                <p:nvPr/>
              </p:nvSpPr>
              <p:spPr>
                <a:xfrm rot="16200000">
                  <a:off x="495723" y="4104584"/>
                  <a:ext cx="954448" cy="269491"/>
                </a:xfrm>
                <a:prstGeom prst="stripedRightArrow">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ストライプ 6">
                  <a:extLst>
                    <a:ext uri="{FF2B5EF4-FFF2-40B4-BE49-F238E27FC236}">
                      <a16:creationId xmlns:a16="http://schemas.microsoft.com/office/drawing/2014/main" id="{1278BFD5-6906-47CA-B55D-3B6F35B08EEE}"/>
                    </a:ext>
                  </a:extLst>
                </p:cNvPr>
                <p:cNvSpPr/>
                <p:nvPr/>
              </p:nvSpPr>
              <p:spPr>
                <a:xfrm>
                  <a:off x="1280456" y="3336870"/>
                  <a:ext cx="954448" cy="269491"/>
                </a:xfrm>
                <a:prstGeom prst="stripedRightArrow">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矢印: ストライプ 18">
                <a:extLst>
                  <a:ext uri="{FF2B5EF4-FFF2-40B4-BE49-F238E27FC236}">
                    <a16:creationId xmlns:a16="http://schemas.microsoft.com/office/drawing/2014/main" id="{DE53C2D1-6538-4CAD-BAA3-B934FE2CF035}"/>
                  </a:ext>
                </a:extLst>
              </p:cNvPr>
              <p:cNvSpPr/>
              <p:nvPr/>
            </p:nvSpPr>
            <p:spPr>
              <a:xfrm rot="5400000">
                <a:off x="1743327" y="5165661"/>
                <a:ext cx="864508" cy="244096"/>
              </a:xfrm>
              <a:prstGeom prst="stripedRightArrow">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矢印: 環状 25">
              <a:extLst>
                <a:ext uri="{FF2B5EF4-FFF2-40B4-BE49-F238E27FC236}">
                  <a16:creationId xmlns:a16="http://schemas.microsoft.com/office/drawing/2014/main" id="{9B653438-29D3-48F9-85F9-15E1498429C3}"/>
                </a:ext>
              </a:extLst>
            </p:cNvPr>
            <p:cNvSpPr/>
            <p:nvPr/>
          </p:nvSpPr>
          <p:spPr>
            <a:xfrm rot="18900000">
              <a:off x="763888" y="3239923"/>
              <a:ext cx="701184" cy="701184"/>
            </a:xfrm>
            <a:prstGeom prst="circularArrow">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矢印: 環状 26">
              <a:extLst>
                <a:ext uri="{FF2B5EF4-FFF2-40B4-BE49-F238E27FC236}">
                  <a16:creationId xmlns:a16="http://schemas.microsoft.com/office/drawing/2014/main" id="{A93EB759-2DFD-4BB9-A33F-1B41BB90FE11}"/>
                </a:ext>
              </a:extLst>
            </p:cNvPr>
            <p:cNvSpPr/>
            <p:nvPr/>
          </p:nvSpPr>
          <p:spPr>
            <a:xfrm rot="2700000">
              <a:off x="2401606" y="3239922"/>
              <a:ext cx="701184" cy="701184"/>
            </a:xfrm>
            <a:prstGeom prst="circularArrow">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300628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2000"/>
                                        <p:tgtEl>
                                          <p:spTgt spid="25"/>
                                        </p:tgtEl>
                                      </p:cBhvr>
                                    </p:animEffect>
                                    <p:anim calcmode="lin" valueType="num">
                                      <p:cBhvr>
                                        <p:cTn id="30" dur="2000" fill="hold"/>
                                        <p:tgtEl>
                                          <p:spTgt spid="25"/>
                                        </p:tgtEl>
                                        <p:attrNameLst>
                                          <p:attrName>ppt_w</p:attrName>
                                        </p:attrNameLst>
                                      </p:cBhvr>
                                      <p:tavLst>
                                        <p:tav tm="0" fmla="#ppt_w*sin(2.5*pi*$)">
                                          <p:val>
                                            <p:fltVal val="0"/>
                                          </p:val>
                                        </p:tav>
                                        <p:tav tm="100000">
                                          <p:val>
                                            <p:fltVal val="1"/>
                                          </p:val>
                                        </p:tav>
                                      </p:tavLst>
                                    </p:anim>
                                    <p:anim calcmode="lin" valueType="num">
                                      <p:cBhvr>
                                        <p:cTn id="31"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4FB60F-B36D-4EED-A958-D4D8E6FF5D17}"/>
              </a:ext>
            </a:extLst>
          </p:cNvPr>
          <p:cNvSpPr>
            <a:spLocks noGrp="1"/>
          </p:cNvSpPr>
          <p:nvPr>
            <p:ph type="title"/>
          </p:nvPr>
        </p:nvSpPr>
        <p:spPr>
          <a:xfrm>
            <a:off x="838200" y="365126"/>
            <a:ext cx="10515600" cy="771022"/>
          </a:xfrm>
        </p:spPr>
        <p:txBody>
          <a:bodyPr>
            <a:normAutofit/>
          </a:bodyPr>
          <a:lstStyle/>
          <a:p>
            <a:r>
              <a:rPr lang="ja-JP" altLang="en-US" sz="3600" dirty="0"/>
              <a:t>コース</a:t>
            </a:r>
            <a:r>
              <a:rPr lang="en-US" altLang="ja-JP" sz="3600" dirty="0"/>
              <a:t>3</a:t>
            </a:r>
            <a:r>
              <a:rPr lang="ja-JP" altLang="en-US" sz="3600" dirty="0"/>
              <a:t>答え（くり返しなし）</a:t>
            </a:r>
            <a:endParaRPr kumimoji="1" lang="ja-JP" altLang="en-US" sz="3600" dirty="0"/>
          </a:p>
        </p:txBody>
      </p:sp>
      <p:sp>
        <p:nvSpPr>
          <p:cNvPr id="3" name="コンテンツ プレースホルダー 2">
            <a:extLst>
              <a:ext uri="{FF2B5EF4-FFF2-40B4-BE49-F238E27FC236}">
                <a16:creationId xmlns:a16="http://schemas.microsoft.com/office/drawing/2014/main" id="{A74DFFE2-FEFA-4DF4-91E6-DD43D0154625}"/>
              </a:ext>
            </a:extLst>
          </p:cNvPr>
          <p:cNvSpPr>
            <a:spLocks noGrp="1"/>
          </p:cNvSpPr>
          <p:nvPr>
            <p:ph idx="1"/>
          </p:nvPr>
        </p:nvSpPr>
        <p:spPr>
          <a:xfrm>
            <a:off x="4368800" y="1552502"/>
            <a:ext cx="7444532" cy="3398060"/>
          </a:xfrm>
        </p:spPr>
        <p:txBody>
          <a:bodyPr>
            <a:normAutofit lnSpcReduction="10000"/>
          </a:bodyPr>
          <a:lstStyle/>
          <a:p>
            <a:r>
              <a:rPr kumimoji="1" lang="ja-JP" altLang="en-US" sz="2000" dirty="0"/>
              <a:t>だんだんプログラムがながくなってきました</a:t>
            </a:r>
            <a:endParaRPr kumimoji="1" lang="en-US" altLang="ja-JP" sz="2000" dirty="0"/>
          </a:p>
          <a:p>
            <a:pPr marL="457200" lvl="1" indent="0">
              <a:buNone/>
            </a:pPr>
            <a:r>
              <a:rPr lang="ja-JP" altLang="en-US" sz="1800" dirty="0"/>
              <a:t>→やっぱり、ながいプログラムはわかりにくい！</a:t>
            </a:r>
            <a:endParaRPr lang="en-US" altLang="ja-JP" sz="1800" dirty="0"/>
          </a:p>
          <a:p>
            <a:r>
              <a:rPr lang="ja-JP" altLang="en-US" sz="2000" dirty="0"/>
              <a:t>それに、ロボットのめいれいはたんじゅんなので、よく見ると同じような</a:t>
            </a:r>
            <a:r>
              <a:rPr lang="ja-JP" altLang="en-US" sz="2000" dirty="0" err="1"/>
              <a:t>ぶぶんが</a:t>
            </a:r>
            <a:r>
              <a:rPr lang="ja-JP" altLang="en-US" sz="2000" dirty="0"/>
              <a:t>多い！</a:t>
            </a:r>
            <a:endParaRPr lang="en-US" altLang="ja-JP" sz="2000" dirty="0"/>
          </a:p>
          <a:p>
            <a:pPr marL="457200" lvl="1" indent="0">
              <a:buNone/>
            </a:pPr>
            <a:r>
              <a:rPr lang="ja-JP" altLang="en-US" sz="1800" dirty="0"/>
              <a:t>どこに同じめい</a:t>
            </a:r>
            <a:r>
              <a:rPr lang="ja-JP" altLang="en-US" sz="1800" dirty="0" err="1"/>
              <a:t>れいが</a:t>
            </a:r>
            <a:r>
              <a:rPr lang="ja-JP" altLang="en-US" sz="1800" dirty="0"/>
              <a:t>ならんでいるかな？さがしてみよう。</a:t>
            </a:r>
            <a:endParaRPr lang="en-US" altLang="ja-JP" sz="1800" dirty="0"/>
          </a:p>
          <a:p>
            <a:pPr marL="457200" lvl="1" indent="0">
              <a:buNone/>
            </a:pPr>
            <a:r>
              <a:rPr lang="ja-JP" altLang="en-US" sz="1800" dirty="0"/>
              <a:t>→①「まえ→つづける</a:t>
            </a:r>
            <a:r>
              <a:rPr lang="en-US" altLang="ja-JP" sz="1800" dirty="0"/>
              <a:t>:</a:t>
            </a:r>
            <a:r>
              <a:rPr lang="ja-JP" altLang="en-US" sz="1800" dirty="0"/>
              <a:t>５びょう」が</a:t>
            </a:r>
            <a:r>
              <a:rPr lang="en-US" altLang="ja-JP" sz="1800" dirty="0"/>
              <a:t>3</a:t>
            </a:r>
            <a:r>
              <a:rPr lang="ja-JP" altLang="en-US" sz="1800" dirty="0"/>
              <a:t>回</a:t>
            </a:r>
            <a:endParaRPr lang="en-US" altLang="ja-JP" sz="1800" dirty="0"/>
          </a:p>
          <a:p>
            <a:pPr marL="457200" lvl="1" indent="0">
              <a:buNone/>
            </a:pPr>
            <a:r>
              <a:rPr lang="ja-JP" altLang="en-US" sz="1800" dirty="0"/>
              <a:t>→②「右まわり→つづける</a:t>
            </a:r>
            <a:r>
              <a:rPr lang="en-US" altLang="ja-JP" sz="1800" dirty="0"/>
              <a:t>:1</a:t>
            </a:r>
            <a:r>
              <a:rPr lang="ja-JP" altLang="en-US" sz="1800" dirty="0"/>
              <a:t>びょう」が</a:t>
            </a:r>
            <a:r>
              <a:rPr lang="en-US" altLang="ja-JP" sz="1800" dirty="0"/>
              <a:t>2</a:t>
            </a:r>
            <a:r>
              <a:rPr lang="ja-JP" altLang="en-US" sz="1800" dirty="0"/>
              <a:t>回</a:t>
            </a:r>
            <a:endParaRPr lang="en-US" altLang="ja-JP" sz="1800" dirty="0"/>
          </a:p>
          <a:p>
            <a:pPr marL="457200" lvl="1" indent="0">
              <a:buNone/>
            </a:pPr>
            <a:r>
              <a:rPr lang="ja-JP" altLang="en-US" sz="1800" dirty="0"/>
              <a:t>　もう一つ</a:t>
            </a:r>
            <a:r>
              <a:rPr lang="en-US" altLang="ja-JP" sz="1800" dirty="0"/>
              <a:t>…</a:t>
            </a:r>
          </a:p>
          <a:p>
            <a:pPr marL="457200" lvl="1" indent="0">
              <a:buNone/>
            </a:pPr>
            <a:r>
              <a:rPr lang="ja-JP" altLang="en-US" sz="1800" dirty="0"/>
              <a:t>→③「①→②」が</a:t>
            </a:r>
            <a:r>
              <a:rPr lang="en-US" altLang="ja-JP" sz="1800" dirty="0"/>
              <a:t>2</a:t>
            </a:r>
            <a:r>
              <a:rPr lang="ja-JP" altLang="en-US" sz="1800" dirty="0"/>
              <a:t>回</a:t>
            </a:r>
            <a:endParaRPr lang="en-US" altLang="ja-JP" sz="1800" dirty="0"/>
          </a:p>
          <a:p>
            <a:pPr marL="457200" lvl="1" indent="0">
              <a:buNone/>
            </a:pPr>
            <a:endParaRPr lang="en-US" altLang="ja-JP" sz="1800" dirty="0"/>
          </a:p>
          <a:p>
            <a:pPr marL="457200" lvl="1" indent="0">
              <a:buNone/>
            </a:pPr>
            <a:r>
              <a:rPr lang="ja-JP" altLang="en-US" sz="1800" dirty="0"/>
              <a:t>③の部分をロボットのうごきで見てみると、このうごきです</a:t>
            </a:r>
            <a:endParaRPr lang="en-US" altLang="ja-JP" sz="1800" dirty="0"/>
          </a:p>
        </p:txBody>
      </p:sp>
      <p:pic>
        <p:nvPicPr>
          <p:cNvPr id="4" name="図 3">
            <a:extLst>
              <a:ext uri="{FF2B5EF4-FFF2-40B4-BE49-F238E27FC236}">
                <a16:creationId xmlns:a16="http://schemas.microsoft.com/office/drawing/2014/main" id="{95E2DDDB-AECD-43BC-8823-62FD623D731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24938" y="1454194"/>
            <a:ext cx="2397760" cy="4261080"/>
          </a:xfrm>
          <a:prstGeom prst="rect">
            <a:avLst/>
          </a:prstGeom>
        </p:spPr>
      </p:pic>
      <p:grpSp>
        <p:nvGrpSpPr>
          <p:cNvPr id="7" name="グループ化 6">
            <a:extLst>
              <a:ext uri="{FF2B5EF4-FFF2-40B4-BE49-F238E27FC236}">
                <a16:creationId xmlns:a16="http://schemas.microsoft.com/office/drawing/2014/main" id="{3A6398B7-5172-4019-B69D-0EF20AEA46FE}"/>
              </a:ext>
            </a:extLst>
          </p:cNvPr>
          <p:cNvGrpSpPr/>
          <p:nvPr/>
        </p:nvGrpSpPr>
        <p:grpSpPr>
          <a:xfrm>
            <a:off x="379588" y="4179403"/>
            <a:ext cx="830372" cy="771158"/>
            <a:chOff x="531068" y="2033002"/>
            <a:chExt cx="830372" cy="771158"/>
          </a:xfrm>
        </p:grpSpPr>
        <p:sp>
          <p:nvSpPr>
            <p:cNvPr id="5" name="吹き出し: 円形 4">
              <a:extLst>
                <a:ext uri="{FF2B5EF4-FFF2-40B4-BE49-F238E27FC236}">
                  <a16:creationId xmlns:a16="http://schemas.microsoft.com/office/drawing/2014/main" id="{131BFA10-A50C-410E-8862-C397722AEA16}"/>
                </a:ext>
              </a:extLst>
            </p:cNvPr>
            <p:cNvSpPr/>
            <p:nvPr/>
          </p:nvSpPr>
          <p:spPr>
            <a:xfrm>
              <a:off x="531068" y="2033002"/>
              <a:ext cx="614263" cy="469572"/>
            </a:xfrm>
            <a:prstGeom prst="wedgeEllipseCallout">
              <a:avLst>
                <a:gd name="adj1" fmla="val 57196"/>
                <a:gd name="adj2" fmla="val 47640"/>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kumimoji="1" lang="ja-JP" altLang="en-US" sz="2400" dirty="0"/>
                <a:t>①</a:t>
              </a:r>
            </a:p>
          </p:txBody>
        </p:sp>
        <p:sp>
          <p:nvSpPr>
            <p:cNvPr id="6" name="左大かっこ 5">
              <a:extLst>
                <a:ext uri="{FF2B5EF4-FFF2-40B4-BE49-F238E27FC236}">
                  <a16:creationId xmlns:a16="http://schemas.microsoft.com/office/drawing/2014/main" id="{2790681F-C41E-47B1-B6DE-34F9325E1EDA}"/>
                </a:ext>
              </a:extLst>
            </p:cNvPr>
            <p:cNvSpPr/>
            <p:nvPr/>
          </p:nvSpPr>
          <p:spPr>
            <a:xfrm>
              <a:off x="1277338" y="2275840"/>
              <a:ext cx="84102" cy="528320"/>
            </a:xfrm>
            <a:prstGeom prst="lef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B15FBB32-3116-4CED-A847-B132CE9A0855}"/>
              </a:ext>
            </a:extLst>
          </p:cNvPr>
          <p:cNvGrpSpPr/>
          <p:nvPr/>
        </p:nvGrpSpPr>
        <p:grpSpPr>
          <a:xfrm>
            <a:off x="378668" y="2894700"/>
            <a:ext cx="830372" cy="771158"/>
            <a:chOff x="531068" y="2033002"/>
            <a:chExt cx="830372" cy="771158"/>
          </a:xfrm>
        </p:grpSpPr>
        <p:sp>
          <p:nvSpPr>
            <p:cNvPr id="9" name="吹き出し: 円形 8">
              <a:extLst>
                <a:ext uri="{FF2B5EF4-FFF2-40B4-BE49-F238E27FC236}">
                  <a16:creationId xmlns:a16="http://schemas.microsoft.com/office/drawing/2014/main" id="{3E28748A-5FB7-4811-9FB2-FEAF589E0E28}"/>
                </a:ext>
              </a:extLst>
            </p:cNvPr>
            <p:cNvSpPr/>
            <p:nvPr/>
          </p:nvSpPr>
          <p:spPr>
            <a:xfrm>
              <a:off x="531068" y="2033002"/>
              <a:ext cx="614263" cy="469572"/>
            </a:xfrm>
            <a:prstGeom prst="wedgeEllipseCallout">
              <a:avLst>
                <a:gd name="adj1" fmla="val 57196"/>
                <a:gd name="adj2" fmla="val 47640"/>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kumimoji="1" lang="ja-JP" altLang="en-US" sz="2400" dirty="0"/>
                <a:t>①</a:t>
              </a:r>
            </a:p>
          </p:txBody>
        </p:sp>
        <p:sp>
          <p:nvSpPr>
            <p:cNvPr id="10" name="左大かっこ 9">
              <a:extLst>
                <a:ext uri="{FF2B5EF4-FFF2-40B4-BE49-F238E27FC236}">
                  <a16:creationId xmlns:a16="http://schemas.microsoft.com/office/drawing/2014/main" id="{526B0A39-FCC9-4803-8820-44F19B6EC330}"/>
                </a:ext>
              </a:extLst>
            </p:cNvPr>
            <p:cNvSpPr/>
            <p:nvPr/>
          </p:nvSpPr>
          <p:spPr>
            <a:xfrm>
              <a:off x="1277338" y="2275840"/>
              <a:ext cx="84102" cy="528320"/>
            </a:xfrm>
            <a:prstGeom prst="lef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12A31761-8BF7-4253-91C9-76A5043E4069}"/>
              </a:ext>
            </a:extLst>
          </p:cNvPr>
          <p:cNvGrpSpPr/>
          <p:nvPr/>
        </p:nvGrpSpPr>
        <p:grpSpPr>
          <a:xfrm>
            <a:off x="378668" y="1686004"/>
            <a:ext cx="830372" cy="771158"/>
            <a:chOff x="531068" y="2033002"/>
            <a:chExt cx="830372" cy="771158"/>
          </a:xfrm>
        </p:grpSpPr>
        <p:sp>
          <p:nvSpPr>
            <p:cNvPr id="12" name="吹き出し: 円形 11">
              <a:extLst>
                <a:ext uri="{FF2B5EF4-FFF2-40B4-BE49-F238E27FC236}">
                  <a16:creationId xmlns:a16="http://schemas.microsoft.com/office/drawing/2014/main" id="{D1DC13D2-0E7C-4F2B-BFA5-7FE6D8EF71A4}"/>
                </a:ext>
              </a:extLst>
            </p:cNvPr>
            <p:cNvSpPr/>
            <p:nvPr/>
          </p:nvSpPr>
          <p:spPr>
            <a:xfrm>
              <a:off x="531068" y="2033002"/>
              <a:ext cx="614263" cy="469572"/>
            </a:xfrm>
            <a:prstGeom prst="wedgeEllipseCallout">
              <a:avLst>
                <a:gd name="adj1" fmla="val 57196"/>
                <a:gd name="adj2" fmla="val 47640"/>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kumimoji="1" lang="ja-JP" altLang="en-US" sz="2400" dirty="0"/>
                <a:t>①</a:t>
              </a:r>
            </a:p>
          </p:txBody>
        </p:sp>
        <p:sp>
          <p:nvSpPr>
            <p:cNvPr id="13" name="左大かっこ 12">
              <a:extLst>
                <a:ext uri="{FF2B5EF4-FFF2-40B4-BE49-F238E27FC236}">
                  <a16:creationId xmlns:a16="http://schemas.microsoft.com/office/drawing/2014/main" id="{8F034433-6581-44C9-9D88-1EE325715230}"/>
                </a:ext>
              </a:extLst>
            </p:cNvPr>
            <p:cNvSpPr/>
            <p:nvPr/>
          </p:nvSpPr>
          <p:spPr>
            <a:xfrm>
              <a:off x="1277338" y="2275840"/>
              <a:ext cx="84102" cy="528320"/>
            </a:xfrm>
            <a:prstGeom prst="lef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478B3362-56EA-4CCE-97EA-2E5CD344E6F1}"/>
              </a:ext>
            </a:extLst>
          </p:cNvPr>
          <p:cNvGrpSpPr/>
          <p:nvPr/>
        </p:nvGrpSpPr>
        <p:grpSpPr>
          <a:xfrm>
            <a:off x="3340173" y="2197235"/>
            <a:ext cx="788321" cy="855053"/>
            <a:chOff x="357010" y="2033002"/>
            <a:chExt cx="788321" cy="855053"/>
          </a:xfrm>
        </p:grpSpPr>
        <p:sp>
          <p:nvSpPr>
            <p:cNvPr id="15" name="吹き出し: 円形 14">
              <a:extLst>
                <a:ext uri="{FF2B5EF4-FFF2-40B4-BE49-F238E27FC236}">
                  <a16:creationId xmlns:a16="http://schemas.microsoft.com/office/drawing/2014/main" id="{3B227F38-91ED-4FCC-A763-762CAC092CC8}"/>
                </a:ext>
              </a:extLst>
            </p:cNvPr>
            <p:cNvSpPr/>
            <p:nvPr/>
          </p:nvSpPr>
          <p:spPr>
            <a:xfrm>
              <a:off x="531068" y="2033002"/>
              <a:ext cx="614263" cy="469572"/>
            </a:xfrm>
            <a:prstGeom prst="wedgeEllipseCallout">
              <a:avLst>
                <a:gd name="adj1" fmla="val -63547"/>
                <a:gd name="adj2" fmla="val 47640"/>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kumimoji="1" lang="ja-JP" altLang="en-US" sz="2400" dirty="0"/>
                <a:t>②</a:t>
              </a:r>
            </a:p>
          </p:txBody>
        </p:sp>
        <p:sp>
          <p:nvSpPr>
            <p:cNvPr id="16" name="左大かっこ 15">
              <a:extLst>
                <a:ext uri="{FF2B5EF4-FFF2-40B4-BE49-F238E27FC236}">
                  <a16:creationId xmlns:a16="http://schemas.microsoft.com/office/drawing/2014/main" id="{214E1BC6-7FD4-4574-9136-09B091228103}"/>
                </a:ext>
              </a:extLst>
            </p:cNvPr>
            <p:cNvSpPr/>
            <p:nvPr/>
          </p:nvSpPr>
          <p:spPr>
            <a:xfrm rot="10800000">
              <a:off x="357010" y="2359735"/>
              <a:ext cx="84102" cy="528320"/>
            </a:xfrm>
            <a:prstGeom prst="leftBracket">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49AC85C1-79F5-4230-B3CE-DD76E2ABCF99}"/>
              </a:ext>
            </a:extLst>
          </p:cNvPr>
          <p:cNvGrpSpPr/>
          <p:nvPr/>
        </p:nvGrpSpPr>
        <p:grpSpPr>
          <a:xfrm>
            <a:off x="3340173" y="3562478"/>
            <a:ext cx="797654" cy="698246"/>
            <a:chOff x="357010" y="2189809"/>
            <a:chExt cx="797654" cy="698246"/>
          </a:xfrm>
        </p:grpSpPr>
        <p:sp>
          <p:nvSpPr>
            <p:cNvPr id="18" name="吹き出し: 円形 17">
              <a:extLst>
                <a:ext uri="{FF2B5EF4-FFF2-40B4-BE49-F238E27FC236}">
                  <a16:creationId xmlns:a16="http://schemas.microsoft.com/office/drawing/2014/main" id="{D5739D86-EEFB-46A2-9D43-D9F1882A9D07}"/>
                </a:ext>
              </a:extLst>
            </p:cNvPr>
            <p:cNvSpPr/>
            <p:nvPr/>
          </p:nvSpPr>
          <p:spPr>
            <a:xfrm>
              <a:off x="540401" y="2189809"/>
              <a:ext cx="614263" cy="469572"/>
            </a:xfrm>
            <a:prstGeom prst="wedgeEllipseCallout">
              <a:avLst>
                <a:gd name="adj1" fmla="val -63547"/>
                <a:gd name="adj2" fmla="val 47640"/>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kumimoji="1" lang="ja-JP" altLang="en-US" sz="2400" dirty="0"/>
                <a:t>②</a:t>
              </a:r>
            </a:p>
          </p:txBody>
        </p:sp>
        <p:sp>
          <p:nvSpPr>
            <p:cNvPr id="19" name="左大かっこ 18">
              <a:extLst>
                <a:ext uri="{FF2B5EF4-FFF2-40B4-BE49-F238E27FC236}">
                  <a16:creationId xmlns:a16="http://schemas.microsoft.com/office/drawing/2014/main" id="{B2EE0FED-1B11-4546-966F-37EEAE96E233}"/>
                </a:ext>
              </a:extLst>
            </p:cNvPr>
            <p:cNvSpPr/>
            <p:nvPr/>
          </p:nvSpPr>
          <p:spPr>
            <a:xfrm rot="10800000">
              <a:off x="357010" y="2359735"/>
              <a:ext cx="84102" cy="528320"/>
            </a:xfrm>
            <a:prstGeom prst="leftBracket">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7C0503CC-D144-4EAD-9BC4-B5236C477E42}"/>
              </a:ext>
            </a:extLst>
          </p:cNvPr>
          <p:cNvGrpSpPr/>
          <p:nvPr/>
        </p:nvGrpSpPr>
        <p:grpSpPr>
          <a:xfrm>
            <a:off x="1279669" y="1433078"/>
            <a:ext cx="2674766" cy="1619211"/>
            <a:chOff x="1279669" y="1433078"/>
            <a:chExt cx="2674766" cy="1619211"/>
          </a:xfrm>
        </p:grpSpPr>
        <p:sp>
          <p:nvSpPr>
            <p:cNvPr id="20" name="四角形: 角を丸くする 19">
              <a:extLst>
                <a:ext uri="{FF2B5EF4-FFF2-40B4-BE49-F238E27FC236}">
                  <a16:creationId xmlns:a16="http://schemas.microsoft.com/office/drawing/2014/main" id="{14C75C47-284E-43DF-8AAA-E8F3932F15B8}"/>
                </a:ext>
              </a:extLst>
            </p:cNvPr>
            <p:cNvSpPr/>
            <p:nvPr/>
          </p:nvSpPr>
          <p:spPr>
            <a:xfrm>
              <a:off x="1279669" y="1818640"/>
              <a:ext cx="2018453" cy="1233649"/>
            </a:xfrm>
            <a:prstGeom prst="roundRect">
              <a:avLst>
                <a:gd name="adj" fmla="val 10902"/>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吹き出し: 円形 20">
              <a:extLst>
                <a:ext uri="{FF2B5EF4-FFF2-40B4-BE49-F238E27FC236}">
                  <a16:creationId xmlns:a16="http://schemas.microsoft.com/office/drawing/2014/main" id="{2241C2B6-5380-4B98-BFBF-675F208DCDCA}"/>
                </a:ext>
              </a:extLst>
            </p:cNvPr>
            <p:cNvSpPr/>
            <p:nvPr/>
          </p:nvSpPr>
          <p:spPr>
            <a:xfrm>
              <a:off x="3340172" y="1433078"/>
              <a:ext cx="614263" cy="469572"/>
            </a:xfrm>
            <a:prstGeom prst="wedgeEllipseCallout">
              <a:avLst>
                <a:gd name="adj1" fmla="val -63547"/>
                <a:gd name="adj2" fmla="val 47640"/>
              </a:avLst>
            </a:prstGeom>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kumimoji="1" lang="ja-JP" altLang="en-US" sz="2400" dirty="0"/>
                <a:t>③</a:t>
              </a:r>
            </a:p>
          </p:txBody>
        </p:sp>
      </p:grpSp>
      <p:grpSp>
        <p:nvGrpSpPr>
          <p:cNvPr id="23" name="グループ化 22">
            <a:extLst>
              <a:ext uri="{FF2B5EF4-FFF2-40B4-BE49-F238E27FC236}">
                <a16:creationId xmlns:a16="http://schemas.microsoft.com/office/drawing/2014/main" id="{3E5D3726-7A0C-47B5-BEFA-470FBB6A673D}"/>
              </a:ext>
            </a:extLst>
          </p:cNvPr>
          <p:cNvGrpSpPr/>
          <p:nvPr/>
        </p:nvGrpSpPr>
        <p:grpSpPr>
          <a:xfrm>
            <a:off x="1262297" y="2902752"/>
            <a:ext cx="2798505" cy="1424701"/>
            <a:chOff x="1279669" y="1627588"/>
            <a:chExt cx="2798505" cy="1424701"/>
          </a:xfrm>
        </p:grpSpPr>
        <p:sp>
          <p:nvSpPr>
            <p:cNvPr id="24" name="四角形: 角を丸くする 23">
              <a:extLst>
                <a:ext uri="{FF2B5EF4-FFF2-40B4-BE49-F238E27FC236}">
                  <a16:creationId xmlns:a16="http://schemas.microsoft.com/office/drawing/2014/main" id="{6A2E98BC-37AA-497C-9C0B-813165F329E6}"/>
                </a:ext>
              </a:extLst>
            </p:cNvPr>
            <p:cNvSpPr/>
            <p:nvPr/>
          </p:nvSpPr>
          <p:spPr>
            <a:xfrm>
              <a:off x="1279669" y="1818640"/>
              <a:ext cx="2018453" cy="1233649"/>
            </a:xfrm>
            <a:prstGeom prst="roundRect">
              <a:avLst>
                <a:gd name="adj" fmla="val 10902"/>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吹き出し: 円形 24">
              <a:extLst>
                <a:ext uri="{FF2B5EF4-FFF2-40B4-BE49-F238E27FC236}">
                  <a16:creationId xmlns:a16="http://schemas.microsoft.com/office/drawing/2014/main" id="{83E021CB-84FC-4795-9DA6-447209F95EE0}"/>
                </a:ext>
              </a:extLst>
            </p:cNvPr>
            <p:cNvSpPr/>
            <p:nvPr/>
          </p:nvSpPr>
          <p:spPr>
            <a:xfrm>
              <a:off x="3463911" y="1627588"/>
              <a:ext cx="614263" cy="469572"/>
            </a:xfrm>
            <a:prstGeom prst="wedgeEllipseCallout">
              <a:avLst>
                <a:gd name="adj1" fmla="val -78433"/>
                <a:gd name="adj2" fmla="val 43313"/>
              </a:avLst>
            </a:prstGeom>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kumimoji="1" lang="ja-JP" altLang="en-US" sz="2400" dirty="0"/>
                <a:t>③</a:t>
              </a:r>
            </a:p>
          </p:txBody>
        </p:sp>
      </p:grpSp>
      <p:sp>
        <p:nvSpPr>
          <p:cNvPr id="26" name="正方形/長方形 25">
            <a:extLst>
              <a:ext uri="{FF2B5EF4-FFF2-40B4-BE49-F238E27FC236}">
                <a16:creationId xmlns:a16="http://schemas.microsoft.com/office/drawing/2014/main" id="{8BE2615E-0911-46B2-BE8B-7CEA4BA76F64}"/>
              </a:ext>
            </a:extLst>
          </p:cNvPr>
          <p:cNvSpPr/>
          <p:nvPr/>
        </p:nvSpPr>
        <p:spPr>
          <a:xfrm>
            <a:off x="4009467" y="5523067"/>
            <a:ext cx="3877985" cy="646331"/>
          </a:xfrm>
          <a:prstGeom prst="rect">
            <a:avLst/>
          </a:prstGeom>
        </p:spPr>
        <p:txBody>
          <a:bodyPr wrap="none">
            <a:spAutoFit/>
          </a:bodyPr>
          <a:lstStyle/>
          <a:p>
            <a:pPr lvl="1"/>
            <a:r>
              <a:rPr lang="ja-JP" altLang="en-US" dirty="0"/>
              <a:t>それでは、③の部分をくり返す</a:t>
            </a:r>
            <a:endParaRPr lang="en-US" altLang="ja-JP" dirty="0"/>
          </a:p>
          <a:p>
            <a:pPr lvl="1"/>
            <a:r>
              <a:rPr lang="ja-JP" altLang="en-US" dirty="0"/>
              <a:t>プログラムを作ってみよう！</a:t>
            </a:r>
            <a:endParaRPr lang="en-US" altLang="ja-JP" dirty="0"/>
          </a:p>
        </p:txBody>
      </p:sp>
      <p:grpSp>
        <p:nvGrpSpPr>
          <p:cNvPr id="40" name="グループ化 39">
            <a:extLst>
              <a:ext uri="{FF2B5EF4-FFF2-40B4-BE49-F238E27FC236}">
                <a16:creationId xmlns:a16="http://schemas.microsoft.com/office/drawing/2014/main" id="{C52A34CB-A41B-4DCE-A9EE-3D95361E5FAD}"/>
              </a:ext>
            </a:extLst>
          </p:cNvPr>
          <p:cNvGrpSpPr/>
          <p:nvPr/>
        </p:nvGrpSpPr>
        <p:grpSpPr>
          <a:xfrm>
            <a:off x="8635680" y="4950561"/>
            <a:ext cx="1759428" cy="1743420"/>
            <a:chOff x="763888" y="3239922"/>
            <a:chExt cx="2363331" cy="2341828"/>
          </a:xfrm>
        </p:grpSpPr>
        <p:grpSp>
          <p:nvGrpSpPr>
            <p:cNvPr id="41" name="グループ化 40">
              <a:extLst>
                <a:ext uri="{FF2B5EF4-FFF2-40B4-BE49-F238E27FC236}">
                  <a16:creationId xmlns:a16="http://schemas.microsoft.com/office/drawing/2014/main" id="{D00BC07B-9779-4213-B550-F94D4BFD366A}"/>
                </a:ext>
              </a:extLst>
            </p:cNvPr>
            <p:cNvGrpSpPr/>
            <p:nvPr/>
          </p:nvGrpSpPr>
          <p:grpSpPr>
            <a:xfrm>
              <a:off x="799600" y="3342522"/>
              <a:ext cx="2327619" cy="2239228"/>
              <a:chOff x="570301" y="4435736"/>
              <a:chExt cx="1969699" cy="1894900"/>
            </a:xfrm>
          </p:grpSpPr>
          <p:pic>
            <p:nvPicPr>
              <p:cNvPr id="44" name="図 43">
                <a:extLst>
                  <a:ext uri="{FF2B5EF4-FFF2-40B4-BE49-F238E27FC236}">
                    <a16:creationId xmlns:a16="http://schemas.microsoft.com/office/drawing/2014/main" id="{681FD800-6CF3-4A24-89D3-6AC5A8250F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0301" y="4435736"/>
                <a:ext cx="1969699" cy="1894900"/>
              </a:xfrm>
              <a:prstGeom prst="rect">
                <a:avLst/>
              </a:prstGeom>
            </p:spPr>
          </p:pic>
          <p:grpSp>
            <p:nvGrpSpPr>
              <p:cNvPr id="45" name="グループ化 44">
                <a:extLst>
                  <a:ext uri="{FF2B5EF4-FFF2-40B4-BE49-F238E27FC236}">
                    <a16:creationId xmlns:a16="http://schemas.microsoft.com/office/drawing/2014/main" id="{8B07A056-4A33-46D3-B0A0-F5270C1716D9}"/>
                  </a:ext>
                </a:extLst>
              </p:cNvPr>
              <p:cNvGrpSpPr/>
              <p:nvPr/>
            </p:nvGrpSpPr>
            <p:grpSpPr>
              <a:xfrm>
                <a:off x="721461" y="4470291"/>
                <a:ext cx="1265088" cy="1249673"/>
                <a:chOff x="838201" y="3336870"/>
                <a:chExt cx="1396703" cy="1379684"/>
              </a:xfrm>
            </p:grpSpPr>
            <p:sp>
              <p:nvSpPr>
                <p:cNvPr id="47" name="矢印: ストライプ 46">
                  <a:extLst>
                    <a:ext uri="{FF2B5EF4-FFF2-40B4-BE49-F238E27FC236}">
                      <a16:creationId xmlns:a16="http://schemas.microsoft.com/office/drawing/2014/main" id="{3A752023-188D-4CA5-BD8A-65689D8EB4CB}"/>
                    </a:ext>
                  </a:extLst>
                </p:cNvPr>
                <p:cNvSpPr/>
                <p:nvPr/>
              </p:nvSpPr>
              <p:spPr>
                <a:xfrm rot="16200000">
                  <a:off x="495723" y="4104584"/>
                  <a:ext cx="954448" cy="269491"/>
                </a:xfrm>
                <a:prstGeom prst="stripedRightArrow">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矢印: ストライプ 47">
                  <a:extLst>
                    <a:ext uri="{FF2B5EF4-FFF2-40B4-BE49-F238E27FC236}">
                      <a16:creationId xmlns:a16="http://schemas.microsoft.com/office/drawing/2014/main" id="{D98EC7F0-6B2D-4258-9486-122E13398686}"/>
                    </a:ext>
                  </a:extLst>
                </p:cNvPr>
                <p:cNvSpPr/>
                <p:nvPr/>
              </p:nvSpPr>
              <p:spPr>
                <a:xfrm>
                  <a:off x="1280456" y="3336870"/>
                  <a:ext cx="954448" cy="269491"/>
                </a:xfrm>
                <a:prstGeom prst="stripedRightArrow">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矢印: ストライプ 45">
                <a:extLst>
                  <a:ext uri="{FF2B5EF4-FFF2-40B4-BE49-F238E27FC236}">
                    <a16:creationId xmlns:a16="http://schemas.microsoft.com/office/drawing/2014/main" id="{0141DE83-5996-4665-B0E4-72FA9366E8D1}"/>
                  </a:ext>
                </a:extLst>
              </p:cNvPr>
              <p:cNvSpPr/>
              <p:nvPr/>
            </p:nvSpPr>
            <p:spPr>
              <a:xfrm rot="5400000">
                <a:off x="1743327" y="5165661"/>
                <a:ext cx="864508" cy="244096"/>
              </a:xfrm>
              <a:prstGeom prst="stripedRightArrow">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矢印: 環状 41">
              <a:extLst>
                <a:ext uri="{FF2B5EF4-FFF2-40B4-BE49-F238E27FC236}">
                  <a16:creationId xmlns:a16="http://schemas.microsoft.com/office/drawing/2014/main" id="{26CD71ED-6BFF-4D84-8D2A-DED4C0E7201E}"/>
                </a:ext>
              </a:extLst>
            </p:cNvPr>
            <p:cNvSpPr/>
            <p:nvPr/>
          </p:nvSpPr>
          <p:spPr>
            <a:xfrm rot="18900000">
              <a:off x="763888" y="3239923"/>
              <a:ext cx="701184" cy="701184"/>
            </a:xfrm>
            <a:prstGeom prst="circularArrow">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矢印: 環状 42">
              <a:extLst>
                <a:ext uri="{FF2B5EF4-FFF2-40B4-BE49-F238E27FC236}">
                  <a16:creationId xmlns:a16="http://schemas.microsoft.com/office/drawing/2014/main" id="{818D3DE0-124A-49D4-B1F2-2FD621337BE0}"/>
                </a:ext>
              </a:extLst>
            </p:cNvPr>
            <p:cNvSpPr/>
            <p:nvPr/>
          </p:nvSpPr>
          <p:spPr>
            <a:xfrm rot="2700000">
              <a:off x="2401606" y="3239922"/>
              <a:ext cx="701184" cy="701184"/>
            </a:xfrm>
            <a:prstGeom prst="circularArrow">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9" name="四角形: 角を丸くする 48">
            <a:extLst>
              <a:ext uri="{FF2B5EF4-FFF2-40B4-BE49-F238E27FC236}">
                <a16:creationId xmlns:a16="http://schemas.microsoft.com/office/drawing/2014/main" id="{5AB41915-216D-4121-93A3-128A9F3753BF}"/>
              </a:ext>
            </a:extLst>
          </p:cNvPr>
          <p:cNvSpPr/>
          <p:nvPr/>
        </p:nvSpPr>
        <p:spPr>
          <a:xfrm>
            <a:off x="8527568" y="4842449"/>
            <a:ext cx="620091" cy="1326949"/>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四角形: 角を丸くする 49">
            <a:extLst>
              <a:ext uri="{FF2B5EF4-FFF2-40B4-BE49-F238E27FC236}">
                <a16:creationId xmlns:a16="http://schemas.microsoft.com/office/drawing/2014/main" id="{D3F23F6E-8026-4254-BA79-32984A6BFA01}"/>
              </a:ext>
            </a:extLst>
          </p:cNvPr>
          <p:cNvSpPr/>
          <p:nvPr/>
        </p:nvSpPr>
        <p:spPr>
          <a:xfrm>
            <a:off x="9009993" y="4950561"/>
            <a:ext cx="1475040" cy="432975"/>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530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5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500"/>
                                        <p:tgtEl>
                                          <p:spTgt spid="3">
                                            <p:txEl>
                                              <p:pRg st="7" end="7"/>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500"/>
                                        <p:tgtEl>
                                          <p:spTgt spid="3">
                                            <p:txEl>
                                              <p:pRg st="9" end="9"/>
                                            </p:txEl>
                                          </p:spTgt>
                                        </p:tgtEl>
                                      </p:cBhvr>
                                    </p:animEffect>
                                  </p:childTnLst>
                                </p:cTn>
                              </p:par>
                              <p:par>
                                <p:cTn id="67" presetID="42" presetClass="entr" presetSubtype="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400"/>
                                        <p:tgtEl>
                                          <p:spTgt spid="40"/>
                                        </p:tgtEl>
                                      </p:cBhvr>
                                    </p:animEffect>
                                    <p:anim calcmode="lin" valueType="num">
                                      <p:cBhvr>
                                        <p:cTn id="70" dur="400" fill="hold"/>
                                        <p:tgtEl>
                                          <p:spTgt spid="40"/>
                                        </p:tgtEl>
                                        <p:attrNameLst>
                                          <p:attrName>ppt_x</p:attrName>
                                        </p:attrNameLst>
                                      </p:cBhvr>
                                      <p:tavLst>
                                        <p:tav tm="0">
                                          <p:val>
                                            <p:strVal val="#ppt_x"/>
                                          </p:val>
                                        </p:tav>
                                        <p:tav tm="100000">
                                          <p:val>
                                            <p:strVal val="#ppt_x"/>
                                          </p:val>
                                        </p:tav>
                                      </p:tavLst>
                                    </p:anim>
                                    <p:anim calcmode="lin" valueType="num">
                                      <p:cBhvr>
                                        <p:cTn id="71" dur="4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23957C-79AF-431B-A3A1-75DF43EDDD87}"/>
              </a:ext>
            </a:extLst>
          </p:cNvPr>
          <p:cNvSpPr>
            <a:spLocks noGrp="1"/>
          </p:cNvSpPr>
          <p:nvPr>
            <p:ph type="title"/>
          </p:nvPr>
        </p:nvSpPr>
        <p:spPr>
          <a:xfrm>
            <a:off x="838200" y="365125"/>
            <a:ext cx="10515600" cy="947693"/>
          </a:xfrm>
        </p:spPr>
        <p:txBody>
          <a:bodyPr/>
          <a:lstStyle/>
          <a:p>
            <a:r>
              <a:rPr kumimoji="1" lang="ja-JP" altLang="en-US" dirty="0"/>
              <a:t>コース</a:t>
            </a:r>
            <a:r>
              <a:rPr kumimoji="1" lang="en-US" altLang="ja-JP" dirty="0"/>
              <a:t>3:</a:t>
            </a:r>
            <a:r>
              <a:rPr kumimoji="1" lang="ja-JP" altLang="en-US" dirty="0"/>
              <a:t>くり返しあり</a:t>
            </a:r>
          </a:p>
        </p:txBody>
      </p:sp>
      <p:pic>
        <p:nvPicPr>
          <p:cNvPr id="5" name="図 4">
            <a:extLst>
              <a:ext uri="{FF2B5EF4-FFF2-40B4-BE49-F238E27FC236}">
                <a16:creationId xmlns:a16="http://schemas.microsoft.com/office/drawing/2014/main" id="{789F0137-775E-4B6B-B80E-C595F74A3C0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6240" y="1528127"/>
            <a:ext cx="1661160" cy="3312160"/>
          </a:xfrm>
          <a:prstGeom prst="rect">
            <a:avLst/>
          </a:prstGeom>
        </p:spPr>
      </p:pic>
      <p:pic>
        <p:nvPicPr>
          <p:cNvPr id="7" name="図 6">
            <a:extLst>
              <a:ext uri="{FF2B5EF4-FFF2-40B4-BE49-F238E27FC236}">
                <a16:creationId xmlns:a16="http://schemas.microsoft.com/office/drawing/2014/main" id="{C20D1FD5-A681-4446-B916-3F2F603D25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78630" y="1528127"/>
            <a:ext cx="2396560" cy="3545840"/>
          </a:xfrm>
          <a:prstGeom prst="rect">
            <a:avLst/>
          </a:prstGeom>
        </p:spPr>
      </p:pic>
      <p:pic>
        <p:nvPicPr>
          <p:cNvPr id="8" name="図 7">
            <a:extLst>
              <a:ext uri="{FF2B5EF4-FFF2-40B4-BE49-F238E27FC236}">
                <a16:creationId xmlns:a16="http://schemas.microsoft.com/office/drawing/2014/main" id="{C3386C37-1997-4E36-B2EF-9FD6D3C687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15785" y="2096575"/>
            <a:ext cx="1573245" cy="3165793"/>
          </a:xfrm>
          <a:prstGeom prst="rect">
            <a:avLst/>
          </a:prstGeom>
        </p:spPr>
      </p:pic>
      <p:pic>
        <p:nvPicPr>
          <p:cNvPr id="9" name="図 8">
            <a:extLst>
              <a:ext uri="{FF2B5EF4-FFF2-40B4-BE49-F238E27FC236}">
                <a16:creationId xmlns:a16="http://schemas.microsoft.com/office/drawing/2014/main" id="{2BDEF7D7-2A79-473D-A65F-37F7A4B9DF2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419497" y="1528127"/>
            <a:ext cx="2092960" cy="3362960"/>
          </a:xfrm>
          <a:prstGeom prst="rect">
            <a:avLst/>
          </a:prstGeom>
        </p:spPr>
      </p:pic>
      <p:pic>
        <p:nvPicPr>
          <p:cNvPr id="10" name="図 9">
            <a:extLst>
              <a:ext uri="{FF2B5EF4-FFF2-40B4-BE49-F238E27FC236}">
                <a16:creationId xmlns:a16="http://schemas.microsoft.com/office/drawing/2014/main" id="{D5D51376-79DA-4235-99CD-3D4BD4A130A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966960" y="1528127"/>
            <a:ext cx="1985645" cy="2513647"/>
          </a:xfrm>
          <a:prstGeom prst="rect">
            <a:avLst/>
          </a:prstGeom>
        </p:spPr>
      </p:pic>
      <p:sp>
        <p:nvSpPr>
          <p:cNvPr id="11" name="矢印: 右 10">
            <a:extLst>
              <a:ext uri="{FF2B5EF4-FFF2-40B4-BE49-F238E27FC236}">
                <a16:creationId xmlns:a16="http://schemas.microsoft.com/office/drawing/2014/main" id="{3DCC0490-A89B-4BBA-82CA-20629289C37C}"/>
              </a:ext>
            </a:extLst>
          </p:cNvPr>
          <p:cNvSpPr/>
          <p:nvPr/>
        </p:nvSpPr>
        <p:spPr>
          <a:xfrm>
            <a:off x="2132225" y="2724975"/>
            <a:ext cx="416560"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8C59F330-D384-4373-86B5-D62829339841}"/>
              </a:ext>
            </a:extLst>
          </p:cNvPr>
          <p:cNvSpPr/>
          <p:nvPr/>
        </p:nvSpPr>
        <p:spPr>
          <a:xfrm>
            <a:off x="4871580" y="2724975"/>
            <a:ext cx="416560"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37E904AD-F0E2-4003-921A-3740BDB085DB}"/>
              </a:ext>
            </a:extLst>
          </p:cNvPr>
          <p:cNvSpPr/>
          <p:nvPr/>
        </p:nvSpPr>
        <p:spPr>
          <a:xfrm>
            <a:off x="7002937" y="2724975"/>
            <a:ext cx="416560"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04FB9760-15FB-4C6B-B37F-D7D3A541076C}"/>
              </a:ext>
            </a:extLst>
          </p:cNvPr>
          <p:cNvSpPr/>
          <p:nvPr/>
        </p:nvSpPr>
        <p:spPr>
          <a:xfrm>
            <a:off x="9550400" y="2699575"/>
            <a:ext cx="416560"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5" name="吹き出し: 角を丸めた四角形 14">
            <a:extLst>
              <a:ext uri="{FF2B5EF4-FFF2-40B4-BE49-F238E27FC236}">
                <a16:creationId xmlns:a16="http://schemas.microsoft.com/office/drawing/2014/main" id="{A0BD6010-6E30-47DF-9FC5-688EB17A55E9}"/>
              </a:ext>
            </a:extLst>
          </p:cNvPr>
          <p:cNvSpPr/>
          <p:nvPr/>
        </p:nvSpPr>
        <p:spPr>
          <a:xfrm>
            <a:off x="926889" y="4693920"/>
            <a:ext cx="1413616" cy="587016"/>
          </a:xfrm>
          <a:prstGeom prst="wedgeRoundRectCallout">
            <a:avLst>
              <a:gd name="adj1" fmla="val -57472"/>
              <a:gd name="adj2" fmla="val -155411"/>
              <a:gd name="adj3" fmla="val 16667"/>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kumimoji="1" lang="ja-JP" altLang="en-US" sz="1600" dirty="0"/>
              <a:t>ドラッグして切りはなす</a:t>
            </a:r>
            <a:endParaRPr kumimoji="1" lang="ja-JP" altLang="en-US" sz="1400" dirty="0"/>
          </a:p>
        </p:txBody>
      </p:sp>
      <p:sp>
        <p:nvSpPr>
          <p:cNvPr id="16" name="吹き出し: 角を丸めた四角形 15">
            <a:extLst>
              <a:ext uri="{FF2B5EF4-FFF2-40B4-BE49-F238E27FC236}">
                <a16:creationId xmlns:a16="http://schemas.microsoft.com/office/drawing/2014/main" id="{5D3EA384-C9E7-497C-83E9-976D8DDF69F5}"/>
              </a:ext>
            </a:extLst>
          </p:cNvPr>
          <p:cNvSpPr/>
          <p:nvPr/>
        </p:nvSpPr>
        <p:spPr>
          <a:xfrm>
            <a:off x="2855850" y="4693920"/>
            <a:ext cx="1413616" cy="587016"/>
          </a:xfrm>
          <a:prstGeom prst="wedgeRoundRectCallout">
            <a:avLst>
              <a:gd name="adj1" fmla="val 66867"/>
              <a:gd name="adj2" fmla="val -87910"/>
              <a:gd name="adj3" fmla="val 16667"/>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kumimoji="1" lang="en-US" altLang="ja-JP" sz="1600" dirty="0"/>
              <a:t>4</a:t>
            </a:r>
            <a:r>
              <a:rPr lang="ja-JP" altLang="en-US" sz="1600" dirty="0"/>
              <a:t>このブロックをけす</a:t>
            </a:r>
            <a:endParaRPr kumimoji="1" lang="ja-JP" altLang="en-US" sz="1400" dirty="0"/>
          </a:p>
        </p:txBody>
      </p:sp>
      <p:sp>
        <p:nvSpPr>
          <p:cNvPr id="17" name="矢印: 下カーブ 16">
            <a:extLst>
              <a:ext uri="{FF2B5EF4-FFF2-40B4-BE49-F238E27FC236}">
                <a16:creationId xmlns:a16="http://schemas.microsoft.com/office/drawing/2014/main" id="{A0FCF8D7-725B-4F4F-A868-101889EB162F}"/>
              </a:ext>
            </a:extLst>
          </p:cNvPr>
          <p:cNvSpPr/>
          <p:nvPr/>
        </p:nvSpPr>
        <p:spPr>
          <a:xfrm rot="13500000" flipH="1" flipV="1">
            <a:off x="3607361" y="2990473"/>
            <a:ext cx="1584239" cy="68687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四角形: 角を丸くする 17">
            <a:extLst>
              <a:ext uri="{FF2B5EF4-FFF2-40B4-BE49-F238E27FC236}">
                <a16:creationId xmlns:a16="http://schemas.microsoft.com/office/drawing/2014/main" id="{1D610A1F-69D9-486D-862C-5ACFA8C84D17}"/>
              </a:ext>
            </a:extLst>
          </p:cNvPr>
          <p:cNvSpPr/>
          <p:nvPr/>
        </p:nvSpPr>
        <p:spPr>
          <a:xfrm>
            <a:off x="2697533" y="2530951"/>
            <a:ext cx="1356308" cy="842169"/>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吹き出し: 角を丸めた四角形 18">
            <a:extLst>
              <a:ext uri="{FF2B5EF4-FFF2-40B4-BE49-F238E27FC236}">
                <a16:creationId xmlns:a16="http://schemas.microsoft.com/office/drawing/2014/main" id="{7021B239-F8A6-4434-8053-3D307158D121}"/>
              </a:ext>
            </a:extLst>
          </p:cNvPr>
          <p:cNvSpPr/>
          <p:nvPr/>
        </p:nvSpPr>
        <p:spPr>
          <a:xfrm>
            <a:off x="5417150" y="1442523"/>
            <a:ext cx="1713682" cy="587016"/>
          </a:xfrm>
          <a:prstGeom prst="wedgeRoundRectCallout">
            <a:avLst>
              <a:gd name="adj1" fmla="val -23843"/>
              <a:gd name="adj2" fmla="val 93823"/>
              <a:gd name="adj3" fmla="val 16667"/>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kumimoji="1" lang="ja-JP" altLang="en-US" sz="1600" dirty="0"/>
              <a:t>くり返しをはじめにつなげる</a:t>
            </a:r>
            <a:endParaRPr kumimoji="1" lang="ja-JP" altLang="en-US" sz="1400" dirty="0"/>
          </a:p>
        </p:txBody>
      </p:sp>
      <p:sp>
        <p:nvSpPr>
          <p:cNvPr id="20" name="吹き出し: 角を丸めた四角形 19">
            <a:extLst>
              <a:ext uri="{FF2B5EF4-FFF2-40B4-BE49-F238E27FC236}">
                <a16:creationId xmlns:a16="http://schemas.microsoft.com/office/drawing/2014/main" id="{87A23B7E-A1A1-4297-A799-91C40571C72D}"/>
              </a:ext>
            </a:extLst>
          </p:cNvPr>
          <p:cNvSpPr/>
          <p:nvPr/>
        </p:nvSpPr>
        <p:spPr>
          <a:xfrm>
            <a:off x="7646748" y="3209607"/>
            <a:ext cx="1736971" cy="587016"/>
          </a:xfrm>
          <a:prstGeom prst="wedgeRoundRectCallout">
            <a:avLst>
              <a:gd name="adj1" fmla="val -21457"/>
              <a:gd name="adj2" fmla="val -198680"/>
              <a:gd name="adj3" fmla="val 16667"/>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kumimoji="1" lang="ja-JP" altLang="en-US" sz="1600" dirty="0"/>
              <a:t>くり返しの間に</a:t>
            </a:r>
            <a:endParaRPr kumimoji="1" lang="en-US" altLang="ja-JP" sz="1600" dirty="0"/>
          </a:p>
          <a:p>
            <a:pPr algn="ctr"/>
            <a:r>
              <a:rPr kumimoji="1" lang="ja-JP" altLang="en-US" sz="1600" dirty="0"/>
              <a:t>ブロックをはさむ</a:t>
            </a:r>
            <a:endParaRPr kumimoji="1" lang="ja-JP" altLang="en-US" sz="1400" dirty="0"/>
          </a:p>
        </p:txBody>
      </p:sp>
      <p:sp>
        <p:nvSpPr>
          <p:cNvPr id="21" name="吹き出し: 角を丸めた四角形 20">
            <a:extLst>
              <a:ext uri="{FF2B5EF4-FFF2-40B4-BE49-F238E27FC236}">
                <a16:creationId xmlns:a16="http://schemas.microsoft.com/office/drawing/2014/main" id="{E898EBFC-57D3-4C7E-A407-F15FDBDF5962}"/>
              </a:ext>
            </a:extLst>
          </p:cNvPr>
          <p:cNvSpPr/>
          <p:nvPr/>
        </p:nvSpPr>
        <p:spPr>
          <a:xfrm>
            <a:off x="9966960" y="4171479"/>
            <a:ext cx="1736971" cy="587016"/>
          </a:xfrm>
          <a:prstGeom prst="wedgeRoundRectCallout">
            <a:avLst>
              <a:gd name="adj1" fmla="val -21457"/>
              <a:gd name="adj2" fmla="val -117333"/>
              <a:gd name="adj3" fmla="val 16667"/>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kumimoji="1" lang="ja-JP" altLang="en-US" sz="1600" dirty="0"/>
              <a:t>くり返しのあとに</a:t>
            </a:r>
            <a:endParaRPr kumimoji="1" lang="en-US" altLang="ja-JP" sz="1600" dirty="0"/>
          </a:p>
          <a:p>
            <a:pPr algn="ctr"/>
            <a:r>
              <a:rPr kumimoji="1" lang="ja-JP" altLang="en-US" sz="1600" dirty="0"/>
              <a:t>くっつける</a:t>
            </a:r>
            <a:endParaRPr kumimoji="1" lang="ja-JP" altLang="en-US" sz="1400" dirty="0"/>
          </a:p>
        </p:txBody>
      </p:sp>
      <p:sp>
        <p:nvSpPr>
          <p:cNvPr id="22" name="テキスト ボックス 21">
            <a:extLst>
              <a:ext uri="{FF2B5EF4-FFF2-40B4-BE49-F238E27FC236}">
                <a16:creationId xmlns:a16="http://schemas.microsoft.com/office/drawing/2014/main" id="{584F2FCC-4C93-4106-AFE1-993D7963C5FD}"/>
              </a:ext>
            </a:extLst>
          </p:cNvPr>
          <p:cNvSpPr txBox="1"/>
          <p:nvPr/>
        </p:nvSpPr>
        <p:spPr>
          <a:xfrm>
            <a:off x="550843" y="5712875"/>
            <a:ext cx="10802957" cy="646331"/>
          </a:xfrm>
          <a:prstGeom prst="rect">
            <a:avLst/>
          </a:prstGeom>
          <a:noFill/>
        </p:spPr>
        <p:txBody>
          <a:bodyPr wrap="none" rtlCol="0">
            <a:spAutoFit/>
          </a:bodyPr>
          <a:lstStyle/>
          <a:p>
            <a:r>
              <a:rPr kumimoji="1" lang="ja-JP" altLang="en-US" dirty="0"/>
              <a:t>ブロックがおおいから、つかうブロックをまちがえてけしたり、つなぎまちがえないようにちゅうい！</a:t>
            </a:r>
            <a:endParaRPr kumimoji="1" lang="en-US" altLang="ja-JP" dirty="0"/>
          </a:p>
          <a:p>
            <a:r>
              <a:rPr lang="ja-JP" altLang="en-US" dirty="0"/>
              <a:t>→「くり返す部分」「くり返さない部分」「よぶんな部分」をちゃんとかんがえてプログラムしよう</a:t>
            </a:r>
            <a:endParaRPr kumimoji="1" lang="ja-JP" altLang="en-US" dirty="0"/>
          </a:p>
        </p:txBody>
      </p:sp>
      <p:sp>
        <p:nvSpPr>
          <p:cNvPr id="3" name="テキスト ボックス 2">
            <a:extLst>
              <a:ext uri="{FF2B5EF4-FFF2-40B4-BE49-F238E27FC236}">
                <a16:creationId xmlns:a16="http://schemas.microsoft.com/office/drawing/2014/main" id="{B0512BE6-CAB1-421E-89A8-148B21D0F2C4}"/>
              </a:ext>
            </a:extLst>
          </p:cNvPr>
          <p:cNvSpPr txBox="1"/>
          <p:nvPr/>
        </p:nvSpPr>
        <p:spPr>
          <a:xfrm>
            <a:off x="926889" y="1077620"/>
            <a:ext cx="5570756" cy="400110"/>
          </a:xfrm>
          <a:prstGeom prst="rect">
            <a:avLst/>
          </a:prstGeom>
          <a:noFill/>
        </p:spPr>
        <p:txBody>
          <a:bodyPr wrap="none" rtlCol="0">
            <a:spAutoFit/>
          </a:bodyPr>
          <a:lstStyle/>
          <a:p>
            <a:r>
              <a:rPr kumimoji="1" lang="ja-JP" altLang="en-US" sz="2000" dirty="0"/>
              <a:t>じゅんばん</a:t>
            </a:r>
            <a:r>
              <a:rPr kumimoji="1" lang="ja-JP" altLang="en-US" sz="2000" dirty="0" err="1"/>
              <a:t>に</a:t>
            </a:r>
            <a:r>
              <a:rPr kumimoji="1" lang="ja-JP" altLang="en-US" sz="2000" dirty="0"/>
              <a:t>プログラムをへんこうしていこう</a:t>
            </a:r>
          </a:p>
        </p:txBody>
      </p:sp>
    </p:spTree>
    <p:extLst>
      <p:ext uri="{BB962C8B-B14F-4D97-AF65-F5344CB8AC3E}">
        <p14:creationId xmlns:p14="http://schemas.microsoft.com/office/powerpoint/2010/main" val="128841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arn(inVertic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2000"/>
                                        <p:tgtEl>
                                          <p:spTgt spid="22"/>
                                        </p:tgtEl>
                                      </p:cBhvr>
                                    </p:animEffect>
                                    <p:anim calcmode="lin" valueType="num">
                                      <p:cBhvr>
                                        <p:cTn id="71" dur="2000" fill="hold"/>
                                        <p:tgtEl>
                                          <p:spTgt spid="22"/>
                                        </p:tgtEl>
                                        <p:attrNameLst>
                                          <p:attrName>ppt_w</p:attrName>
                                        </p:attrNameLst>
                                      </p:cBhvr>
                                      <p:tavLst>
                                        <p:tav tm="0" fmla="#ppt_w*sin(2.5*pi*$)">
                                          <p:val>
                                            <p:fltVal val="0"/>
                                          </p:val>
                                        </p:tav>
                                        <p:tav tm="100000">
                                          <p:val>
                                            <p:fltVal val="1"/>
                                          </p:val>
                                        </p:tav>
                                      </p:tavLst>
                                    </p:anim>
                                    <p:anim calcmode="lin" valueType="num">
                                      <p:cBhvr>
                                        <p:cTn id="72"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36D206-F410-4EF5-9001-B770BAFB00AD}"/>
              </a:ext>
            </a:extLst>
          </p:cNvPr>
          <p:cNvSpPr>
            <a:spLocks noGrp="1"/>
          </p:cNvSpPr>
          <p:nvPr>
            <p:ph type="title"/>
          </p:nvPr>
        </p:nvSpPr>
        <p:spPr/>
        <p:txBody>
          <a:bodyPr/>
          <a:lstStyle/>
          <a:p>
            <a:r>
              <a:rPr kumimoji="1" lang="ja-JP" altLang="en-US" dirty="0"/>
              <a:t>ここまでのおさらい</a:t>
            </a:r>
          </a:p>
        </p:txBody>
      </p:sp>
      <p:sp>
        <p:nvSpPr>
          <p:cNvPr id="3" name="コンテンツ プレースホルダー 2">
            <a:extLst>
              <a:ext uri="{FF2B5EF4-FFF2-40B4-BE49-F238E27FC236}">
                <a16:creationId xmlns:a16="http://schemas.microsoft.com/office/drawing/2014/main" id="{387D3EE5-0BFB-41B1-8F42-50CF186AD8F0}"/>
              </a:ext>
            </a:extLst>
          </p:cNvPr>
          <p:cNvSpPr>
            <a:spLocks noGrp="1"/>
          </p:cNvSpPr>
          <p:nvPr>
            <p:ph idx="1"/>
          </p:nvPr>
        </p:nvSpPr>
        <p:spPr>
          <a:xfrm>
            <a:off x="838200" y="1825625"/>
            <a:ext cx="10998200" cy="4351338"/>
          </a:xfrm>
        </p:spPr>
        <p:txBody>
          <a:bodyPr>
            <a:normAutofit fontScale="92500" lnSpcReduction="10000"/>
          </a:bodyPr>
          <a:lstStyle/>
          <a:p>
            <a:r>
              <a:rPr lang="ja-JP" altLang="en-US" dirty="0"/>
              <a:t>プログラムはたんじゅんなめいれいのくみあわせだから、ながくなりやすい。ながいプログラムはわかりにくい。</a:t>
            </a:r>
            <a:endParaRPr lang="en-US" altLang="ja-JP" dirty="0"/>
          </a:p>
          <a:p>
            <a:r>
              <a:rPr lang="ja-JP" altLang="en-US" dirty="0"/>
              <a:t>また、同じめい</a:t>
            </a:r>
            <a:r>
              <a:rPr lang="ja-JP" altLang="en-US" dirty="0" err="1"/>
              <a:t>れいが</a:t>
            </a:r>
            <a:r>
              <a:rPr lang="ja-JP" altLang="en-US" dirty="0"/>
              <a:t>色んなところで出て来る。</a:t>
            </a:r>
            <a:endParaRPr lang="en-US" altLang="ja-JP" dirty="0"/>
          </a:p>
          <a:p>
            <a:pPr lvl="1"/>
            <a:r>
              <a:rPr lang="ja-JP" altLang="en-US" dirty="0"/>
              <a:t>「くり返し」で同じめい</a:t>
            </a:r>
            <a:r>
              <a:rPr lang="ja-JP" altLang="en-US" dirty="0" err="1"/>
              <a:t>れいを</a:t>
            </a:r>
            <a:r>
              <a:rPr lang="ja-JP" altLang="en-US" dirty="0"/>
              <a:t>まとめれば、プログラムがみじかくなる！</a:t>
            </a:r>
            <a:endParaRPr lang="en-US" altLang="ja-JP" dirty="0"/>
          </a:p>
          <a:p>
            <a:pPr lvl="1"/>
            <a:endParaRPr lang="en-US" altLang="ja-JP" dirty="0"/>
          </a:p>
          <a:p>
            <a:r>
              <a:rPr lang="ja-JP" altLang="en-US" dirty="0"/>
              <a:t>むだにながいプログラムを、みじかくてわかりやすくすることを「</a:t>
            </a:r>
            <a:r>
              <a:rPr kumimoji="1" lang="ja-JP" altLang="en-US" dirty="0"/>
              <a:t>プログラムの効率化（こうりつか）」といいます。</a:t>
            </a:r>
            <a:endParaRPr kumimoji="1" lang="en-US" altLang="ja-JP" dirty="0"/>
          </a:p>
          <a:p>
            <a:pPr marL="457200" lvl="1" indent="0">
              <a:buNone/>
            </a:pPr>
            <a:r>
              <a:rPr lang="ja-JP" altLang="en-US" dirty="0"/>
              <a:t>効率化したプログラムは、</a:t>
            </a:r>
            <a:r>
              <a:rPr lang="ja-JP" altLang="en-US" dirty="0" err="1"/>
              <a:t>にんげんが</a:t>
            </a:r>
            <a:r>
              <a:rPr lang="ja-JP" altLang="en-US" dirty="0"/>
              <a:t>よみやすいし、コンピュータにとってもしょりがはやくなったりというメリットがある。</a:t>
            </a:r>
            <a:endParaRPr lang="en-US" altLang="ja-JP" dirty="0"/>
          </a:p>
          <a:p>
            <a:pPr marL="457200" lvl="1" indent="0">
              <a:buNone/>
            </a:pPr>
            <a:endParaRPr kumimoji="1" lang="en-US" altLang="ja-JP" dirty="0"/>
          </a:p>
          <a:p>
            <a:pPr marL="457200" lvl="1" indent="0">
              <a:buNone/>
            </a:pPr>
            <a:r>
              <a:rPr lang="ja-JP" altLang="en-US" dirty="0"/>
              <a:t>くり返しにかぎらず、つかえる</a:t>
            </a:r>
            <a:r>
              <a:rPr lang="ja-JP" altLang="en-US" dirty="0" err="1"/>
              <a:t>め</a:t>
            </a:r>
            <a:r>
              <a:rPr lang="ja-JP" altLang="en-US" dirty="0"/>
              <a:t>いれいを工夫して、プログラムを効率化しましょう。</a:t>
            </a:r>
            <a:endParaRPr kumimoji="1" lang="en-US" altLang="ja-JP" dirty="0"/>
          </a:p>
        </p:txBody>
      </p:sp>
    </p:spTree>
    <p:extLst>
      <p:ext uri="{BB962C8B-B14F-4D97-AF65-F5344CB8AC3E}">
        <p14:creationId xmlns:p14="http://schemas.microsoft.com/office/powerpoint/2010/main" val="83672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additive="base">
                                        <p:cTn id="3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316806F2-70BF-4F57-A120-6CB22732D1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48119" y="3472987"/>
            <a:ext cx="1973915" cy="3016396"/>
          </a:xfrm>
          <a:prstGeom prst="rect">
            <a:avLst/>
          </a:prstGeom>
        </p:spPr>
      </p:pic>
      <p:pic>
        <p:nvPicPr>
          <p:cNvPr id="18" name="図 17">
            <a:extLst>
              <a:ext uri="{FF2B5EF4-FFF2-40B4-BE49-F238E27FC236}">
                <a16:creationId xmlns:a16="http://schemas.microsoft.com/office/drawing/2014/main" id="{8D6C7C41-FD5D-455E-AA4C-99146A0076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0727" y="3951980"/>
            <a:ext cx="2416437" cy="2492151"/>
          </a:xfrm>
          <a:prstGeom prst="rect">
            <a:avLst/>
          </a:prstGeom>
        </p:spPr>
      </p:pic>
      <p:sp>
        <p:nvSpPr>
          <p:cNvPr id="2" name="タイトル 1">
            <a:extLst>
              <a:ext uri="{FF2B5EF4-FFF2-40B4-BE49-F238E27FC236}">
                <a16:creationId xmlns:a16="http://schemas.microsoft.com/office/drawing/2014/main" id="{6E34708E-155A-4AF1-AE07-3B8E4565008B}"/>
              </a:ext>
            </a:extLst>
          </p:cNvPr>
          <p:cNvSpPr>
            <a:spLocks noGrp="1"/>
          </p:cNvSpPr>
          <p:nvPr>
            <p:ph type="title"/>
          </p:nvPr>
        </p:nvSpPr>
        <p:spPr>
          <a:xfrm>
            <a:off x="838200" y="212725"/>
            <a:ext cx="10515600" cy="1325563"/>
          </a:xfrm>
        </p:spPr>
        <p:txBody>
          <a:bodyPr/>
          <a:lstStyle/>
          <a:p>
            <a:r>
              <a:rPr kumimoji="1" lang="ja-JP" altLang="en-US" dirty="0"/>
              <a:t>コース</a:t>
            </a:r>
            <a:r>
              <a:rPr kumimoji="1" lang="en-US" altLang="ja-JP" dirty="0"/>
              <a:t>4:</a:t>
            </a:r>
            <a:r>
              <a:rPr kumimoji="1" lang="ja-JP" altLang="en-US" dirty="0"/>
              <a:t>たくさんの☆を取ろう</a:t>
            </a:r>
          </a:p>
        </p:txBody>
      </p:sp>
      <p:sp>
        <p:nvSpPr>
          <p:cNvPr id="3" name="コンテンツ プレースホルダー 2">
            <a:extLst>
              <a:ext uri="{FF2B5EF4-FFF2-40B4-BE49-F238E27FC236}">
                <a16:creationId xmlns:a16="http://schemas.microsoft.com/office/drawing/2014/main" id="{C9DF6A14-6919-4A4C-9447-E78CA5969242}"/>
              </a:ext>
            </a:extLst>
          </p:cNvPr>
          <p:cNvSpPr>
            <a:spLocks noGrp="1"/>
          </p:cNvSpPr>
          <p:nvPr>
            <p:ph idx="1"/>
          </p:nvPr>
        </p:nvSpPr>
        <p:spPr>
          <a:xfrm>
            <a:off x="838200" y="1175385"/>
            <a:ext cx="11089640" cy="4351338"/>
          </a:xfrm>
        </p:spPr>
        <p:txBody>
          <a:bodyPr>
            <a:normAutofit/>
          </a:bodyPr>
          <a:lstStyle/>
          <a:p>
            <a:r>
              <a:rPr kumimoji="1" lang="ja-JP" altLang="en-US" sz="2400" dirty="0"/>
              <a:t>のこりの時間で次のコースにチャレンジしよう。</a:t>
            </a:r>
            <a:endParaRPr kumimoji="1" lang="en-US" altLang="ja-JP" sz="2400" dirty="0"/>
          </a:p>
          <a:p>
            <a:pPr lvl="1"/>
            <a:r>
              <a:rPr lang="ja-JP" altLang="en-US" sz="2000" dirty="0"/>
              <a:t>☆が７</a:t>
            </a:r>
            <a:r>
              <a:rPr lang="ja-JP" altLang="en-US" sz="2000" dirty="0" err="1"/>
              <a:t>こも</a:t>
            </a:r>
            <a:r>
              <a:rPr lang="ja-JP" altLang="en-US" sz="2000" dirty="0"/>
              <a:t>あってふくざつにならんでいるので、くり返しをつかわないとたいへん！</a:t>
            </a:r>
            <a:endParaRPr lang="en-US" altLang="ja-JP" sz="2000" dirty="0"/>
          </a:p>
          <a:p>
            <a:pPr lvl="1"/>
            <a:r>
              <a:rPr lang="ja-JP" altLang="en-US" sz="2000" dirty="0"/>
              <a:t>まえに進むときは、「つづける</a:t>
            </a:r>
            <a:r>
              <a:rPr lang="en-US" altLang="ja-JP" sz="2000" dirty="0"/>
              <a:t>:1.4</a:t>
            </a:r>
            <a:r>
              <a:rPr lang="ja-JP" altLang="en-US" sz="2000" dirty="0"/>
              <a:t>びょう」をつかいます。</a:t>
            </a:r>
            <a:endParaRPr lang="en-US" altLang="ja-JP" sz="2000" dirty="0"/>
          </a:p>
          <a:p>
            <a:pPr lvl="1"/>
            <a:r>
              <a:rPr lang="ja-JP" altLang="en-US" sz="2000" dirty="0"/>
              <a:t>どんなうごきをくり返すのか、かんがえよう！</a:t>
            </a:r>
            <a:endParaRPr lang="en-US" altLang="ja-JP" sz="2000" dirty="0"/>
          </a:p>
          <a:p>
            <a:pPr lvl="1"/>
            <a:r>
              <a:rPr lang="ja-JP" altLang="en-US" sz="2000" dirty="0"/>
              <a:t>いちどくり返しなしでプログラムしてからかんがえてもいいし、ロボットのうごきだけでわかった人は、さいしょからくり返しを使ってみてもよいです。</a:t>
            </a:r>
            <a:endParaRPr lang="en-US" altLang="ja-JP" sz="2000" dirty="0"/>
          </a:p>
        </p:txBody>
      </p:sp>
      <p:sp>
        <p:nvSpPr>
          <p:cNvPr id="13" name="四角形: 角を丸くする 12">
            <a:extLst>
              <a:ext uri="{FF2B5EF4-FFF2-40B4-BE49-F238E27FC236}">
                <a16:creationId xmlns:a16="http://schemas.microsoft.com/office/drawing/2014/main" id="{9C035CBE-F5A8-4386-B353-0A5398029260}"/>
              </a:ext>
            </a:extLst>
          </p:cNvPr>
          <p:cNvSpPr/>
          <p:nvPr/>
        </p:nvSpPr>
        <p:spPr>
          <a:xfrm>
            <a:off x="1397546" y="3470912"/>
            <a:ext cx="2082800" cy="41656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t>こうやって走る</a:t>
            </a:r>
          </a:p>
        </p:txBody>
      </p:sp>
      <p:sp>
        <p:nvSpPr>
          <p:cNvPr id="14" name="四角形: 角を丸くする 13">
            <a:extLst>
              <a:ext uri="{FF2B5EF4-FFF2-40B4-BE49-F238E27FC236}">
                <a16:creationId xmlns:a16="http://schemas.microsoft.com/office/drawing/2014/main" id="{DF8DA2C4-E4C4-434D-9611-CA37CF6BD5F1}"/>
              </a:ext>
            </a:extLst>
          </p:cNvPr>
          <p:cNvSpPr/>
          <p:nvPr/>
        </p:nvSpPr>
        <p:spPr>
          <a:xfrm>
            <a:off x="4267988" y="3447194"/>
            <a:ext cx="3543239" cy="142607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t>プログラムのヒント</a:t>
            </a:r>
            <a:endParaRPr kumimoji="1" lang="en-US" altLang="ja-JP" dirty="0"/>
          </a:p>
          <a:p>
            <a:pPr algn="ctr"/>
            <a:r>
              <a:rPr lang="ja-JP" altLang="en-US" sz="1600" dirty="0"/>
              <a:t>☆を</a:t>
            </a:r>
            <a:r>
              <a:rPr lang="en-US" altLang="ja-JP" sz="1600" dirty="0"/>
              <a:t>3</a:t>
            </a:r>
            <a:r>
              <a:rPr lang="ja-JP" altLang="en-US" sz="1600" dirty="0"/>
              <a:t>こ取るまでのプログラムです。</a:t>
            </a:r>
            <a:endParaRPr lang="en-US" altLang="ja-JP" sz="1600" dirty="0"/>
          </a:p>
          <a:p>
            <a:pPr algn="ctr"/>
            <a:r>
              <a:rPr lang="ja-JP" altLang="en-US" sz="1600" dirty="0"/>
              <a:t>この中のどこからどこまでを何回くりかえすとよいでしょうか？</a:t>
            </a:r>
            <a:endParaRPr kumimoji="1" lang="ja-JP" altLang="en-US" sz="1600" dirty="0"/>
          </a:p>
        </p:txBody>
      </p:sp>
      <p:sp>
        <p:nvSpPr>
          <p:cNvPr id="15" name="吹き出し: 角を丸めた四角形 14">
            <a:extLst>
              <a:ext uri="{FF2B5EF4-FFF2-40B4-BE49-F238E27FC236}">
                <a16:creationId xmlns:a16="http://schemas.microsoft.com/office/drawing/2014/main" id="{29C1FB0D-4D4B-4FF3-BB3B-72B24A6DDDFF}"/>
              </a:ext>
            </a:extLst>
          </p:cNvPr>
          <p:cNvSpPr/>
          <p:nvPr/>
        </p:nvSpPr>
        <p:spPr>
          <a:xfrm>
            <a:off x="9922034" y="3849037"/>
            <a:ext cx="1708998" cy="330920"/>
          </a:xfrm>
          <a:prstGeom prst="wedgeRoundRectCallout">
            <a:avLst>
              <a:gd name="adj1" fmla="val -67881"/>
              <a:gd name="adj2" fmla="val 31506"/>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400" dirty="0"/>
              <a:t>一つ目の☆を取る</a:t>
            </a:r>
            <a:endParaRPr kumimoji="1" lang="ja-JP" altLang="en-US" sz="1200" dirty="0"/>
          </a:p>
        </p:txBody>
      </p:sp>
      <p:grpSp>
        <p:nvGrpSpPr>
          <p:cNvPr id="36" name="グループ化 35">
            <a:extLst>
              <a:ext uri="{FF2B5EF4-FFF2-40B4-BE49-F238E27FC236}">
                <a16:creationId xmlns:a16="http://schemas.microsoft.com/office/drawing/2014/main" id="{8FAB3FCA-F5B5-4185-81E5-A0B9BA0C7E29}"/>
              </a:ext>
            </a:extLst>
          </p:cNvPr>
          <p:cNvGrpSpPr/>
          <p:nvPr/>
        </p:nvGrpSpPr>
        <p:grpSpPr>
          <a:xfrm>
            <a:off x="1499146" y="4273496"/>
            <a:ext cx="1915157" cy="1795442"/>
            <a:chOff x="939800" y="3960198"/>
            <a:chExt cx="1915157" cy="1795442"/>
          </a:xfrm>
          <a:effectLst>
            <a:outerShdw blurRad="50800" dist="38100" dir="2700000" algn="tl" rotWithShape="0">
              <a:prstClr val="black">
                <a:alpha val="40000"/>
              </a:prstClr>
            </a:outerShdw>
          </a:effectLst>
        </p:grpSpPr>
        <p:cxnSp>
          <p:nvCxnSpPr>
            <p:cNvPr id="20" name="直線コネクタ 19">
              <a:extLst>
                <a:ext uri="{FF2B5EF4-FFF2-40B4-BE49-F238E27FC236}">
                  <a16:creationId xmlns:a16="http://schemas.microsoft.com/office/drawing/2014/main" id="{5FED2EF4-7C7D-4481-8FE4-48F4EB7058CC}"/>
                </a:ext>
              </a:extLst>
            </p:cNvPr>
            <p:cNvCxnSpPr>
              <a:cxnSpLocks/>
            </p:cNvCxnSpPr>
            <p:nvPr/>
          </p:nvCxnSpPr>
          <p:spPr>
            <a:xfrm flipV="1">
              <a:off x="949960" y="5332601"/>
              <a:ext cx="0" cy="423039"/>
            </a:xfrm>
            <a:prstGeom prst="line">
              <a:avLst/>
            </a:prstGeom>
            <a:ln w="38100">
              <a:solidFill>
                <a:srgbClr val="00B0F0">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602A9DF0-7544-40F6-A3E7-C8EF5354EF3E}"/>
                </a:ext>
              </a:extLst>
            </p:cNvPr>
            <p:cNvCxnSpPr>
              <a:cxnSpLocks/>
            </p:cNvCxnSpPr>
            <p:nvPr/>
          </p:nvCxnSpPr>
          <p:spPr>
            <a:xfrm flipH="1">
              <a:off x="939800" y="5332601"/>
              <a:ext cx="482599" cy="0"/>
            </a:xfrm>
            <a:prstGeom prst="line">
              <a:avLst/>
            </a:prstGeom>
            <a:ln w="38100">
              <a:solidFill>
                <a:srgbClr val="00B0F0">
                  <a:alpha val="60000"/>
                </a:srgb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423679E8-120C-4CD6-A7F0-B51082BE82CB}"/>
                </a:ext>
              </a:extLst>
            </p:cNvPr>
            <p:cNvCxnSpPr>
              <a:cxnSpLocks/>
            </p:cNvCxnSpPr>
            <p:nvPr/>
          </p:nvCxnSpPr>
          <p:spPr>
            <a:xfrm flipV="1">
              <a:off x="1422399" y="4884758"/>
              <a:ext cx="0" cy="447843"/>
            </a:xfrm>
            <a:prstGeom prst="line">
              <a:avLst/>
            </a:prstGeom>
            <a:ln w="38100">
              <a:solidFill>
                <a:srgbClr val="00B0F0">
                  <a:alpha val="60000"/>
                </a:srgb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0CC582A-2BA6-46B3-BE90-929B013800DB}"/>
                </a:ext>
              </a:extLst>
            </p:cNvPr>
            <p:cNvCxnSpPr>
              <a:cxnSpLocks/>
            </p:cNvCxnSpPr>
            <p:nvPr/>
          </p:nvCxnSpPr>
          <p:spPr>
            <a:xfrm flipH="1">
              <a:off x="1412239" y="4884757"/>
              <a:ext cx="487679" cy="0"/>
            </a:xfrm>
            <a:prstGeom prst="line">
              <a:avLst/>
            </a:prstGeom>
            <a:ln w="38100">
              <a:solidFill>
                <a:srgbClr val="00B0F0">
                  <a:alpha val="60000"/>
                </a:srgb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6E66202D-6585-4F6F-8416-55F8671560A1}"/>
                </a:ext>
              </a:extLst>
            </p:cNvPr>
            <p:cNvCxnSpPr>
              <a:cxnSpLocks/>
            </p:cNvCxnSpPr>
            <p:nvPr/>
          </p:nvCxnSpPr>
          <p:spPr>
            <a:xfrm flipH="1">
              <a:off x="1889759" y="4408041"/>
              <a:ext cx="482599" cy="0"/>
            </a:xfrm>
            <a:prstGeom prst="line">
              <a:avLst/>
            </a:prstGeom>
            <a:ln w="38100">
              <a:solidFill>
                <a:srgbClr val="00B0F0">
                  <a:alpha val="60000"/>
                </a:srgb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980B3FF-6FEB-4C71-92E0-8CD5A8314780}"/>
                </a:ext>
              </a:extLst>
            </p:cNvPr>
            <p:cNvCxnSpPr>
              <a:cxnSpLocks/>
            </p:cNvCxnSpPr>
            <p:nvPr/>
          </p:nvCxnSpPr>
          <p:spPr>
            <a:xfrm flipV="1">
              <a:off x="2372358" y="3960198"/>
              <a:ext cx="0" cy="447843"/>
            </a:xfrm>
            <a:prstGeom prst="line">
              <a:avLst/>
            </a:prstGeom>
            <a:ln w="38100">
              <a:solidFill>
                <a:srgbClr val="00B0F0">
                  <a:alpha val="60000"/>
                </a:srgb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A3E9A0E9-A12D-44E1-B003-1E88610CDC20}"/>
                </a:ext>
              </a:extLst>
            </p:cNvPr>
            <p:cNvCxnSpPr>
              <a:cxnSpLocks/>
            </p:cNvCxnSpPr>
            <p:nvPr/>
          </p:nvCxnSpPr>
          <p:spPr>
            <a:xfrm flipV="1">
              <a:off x="1899918" y="4408041"/>
              <a:ext cx="0" cy="476717"/>
            </a:xfrm>
            <a:prstGeom prst="line">
              <a:avLst/>
            </a:prstGeom>
            <a:ln w="38100">
              <a:solidFill>
                <a:srgbClr val="00B0F0">
                  <a:alpha val="60000"/>
                </a:srgb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C35B9218-FE9C-4669-9103-09279C5BBAA9}"/>
                </a:ext>
              </a:extLst>
            </p:cNvPr>
            <p:cNvCxnSpPr>
              <a:cxnSpLocks/>
            </p:cNvCxnSpPr>
            <p:nvPr/>
          </p:nvCxnSpPr>
          <p:spPr>
            <a:xfrm flipH="1">
              <a:off x="2372358" y="3963879"/>
              <a:ext cx="482599" cy="0"/>
            </a:xfrm>
            <a:prstGeom prst="line">
              <a:avLst/>
            </a:prstGeom>
            <a:ln w="38100">
              <a:solidFill>
                <a:srgbClr val="00B0F0">
                  <a:alpha val="60000"/>
                </a:srgbClr>
              </a:solidFill>
              <a:headEnd type="triangle"/>
            </a:ln>
          </p:spPr>
          <p:style>
            <a:lnRef idx="1">
              <a:schemeClr val="accent1"/>
            </a:lnRef>
            <a:fillRef idx="0">
              <a:schemeClr val="accent1"/>
            </a:fillRef>
            <a:effectRef idx="0">
              <a:schemeClr val="accent1"/>
            </a:effectRef>
            <a:fontRef idx="minor">
              <a:schemeClr val="tx1"/>
            </a:fontRef>
          </p:style>
        </p:cxnSp>
      </p:grpSp>
      <p:sp>
        <p:nvSpPr>
          <p:cNvPr id="38" name="吹き出し: 角を丸めた四角形 37">
            <a:extLst>
              <a:ext uri="{FF2B5EF4-FFF2-40B4-BE49-F238E27FC236}">
                <a16:creationId xmlns:a16="http://schemas.microsoft.com/office/drawing/2014/main" id="{D6940182-8C2E-43F0-8B5E-104D048999FA}"/>
              </a:ext>
            </a:extLst>
          </p:cNvPr>
          <p:cNvSpPr/>
          <p:nvPr/>
        </p:nvSpPr>
        <p:spPr>
          <a:xfrm>
            <a:off x="9910828" y="4391195"/>
            <a:ext cx="1037367" cy="319982"/>
          </a:xfrm>
          <a:prstGeom prst="wedgeRoundRectCallout">
            <a:avLst>
              <a:gd name="adj1" fmla="val -82572"/>
              <a:gd name="adj2" fmla="val 3468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400" dirty="0"/>
              <a:t>右を向く</a:t>
            </a:r>
            <a:endParaRPr kumimoji="1" lang="ja-JP" altLang="en-US" sz="1200" dirty="0"/>
          </a:p>
        </p:txBody>
      </p:sp>
      <p:sp>
        <p:nvSpPr>
          <p:cNvPr id="39" name="吹き出し: 角を丸めた四角形 38">
            <a:extLst>
              <a:ext uri="{FF2B5EF4-FFF2-40B4-BE49-F238E27FC236}">
                <a16:creationId xmlns:a16="http://schemas.microsoft.com/office/drawing/2014/main" id="{346BE523-2EFD-4518-8727-ED51078F5456}"/>
              </a:ext>
            </a:extLst>
          </p:cNvPr>
          <p:cNvSpPr/>
          <p:nvPr/>
        </p:nvSpPr>
        <p:spPr>
          <a:xfrm>
            <a:off x="9964043" y="4828700"/>
            <a:ext cx="1708998" cy="330920"/>
          </a:xfrm>
          <a:prstGeom prst="wedgeRoundRectCallout">
            <a:avLst>
              <a:gd name="adj1" fmla="val -67881"/>
              <a:gd name="adj2" fmla="val 31506"/>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400" dirty="0"/>
              <a:t>二つ目の☆を取る</a:t>
            </a:r>
            <a:endParaRPr kumimoji="1" lang="ja-JP" altLang="en-US" sz="1200" dirty="0"/>
          </a:p>
        </p:txBody>
      </p:sp>
      <p:sp>
        <p:nvSpPr>
          <p:cNvPr id="40" name="吹き出し: 角を丸めた四角形 39">
            <a:extLst>
              <a:ext uri="{FF2B5EF4-FFF2-40B4-BE49-F238E27FC236}">
                <a16:creationId xmlns:a16="http://schemas.microsoft.com/office/drawing/2014/main" id="{EF2D5FE4-9CBC-428A-8CEA-3C3EA44F4EFF}"/>
              </a:ext>
            </a:extLst>
          </p:cNvPr>
          <p:cNvSpPr/>
          <p:nvPr/>
        </p:nvSpPr>
        <p:spPr>
          <a:xfrm>
            <a:off x="9952837" y="5370858"/>
            <a:ext cx="1037367" cy="319982"/>
          </a:xfrm>
          <a:prstGeom prst="wedgeRoundRectCallout">
            <a:avLst>
              <a:gd name="adj1" fmla="val -82572"/>
              <a:gd name="adj2" fmla="val 3468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400" dirty="0"/>
              <a:t>左を向く</a:t>
            </a:r>
            <a:endParaRPr kumimoji="1" lang="ja-JP" altLang="en-US" sz="1200" dirty="0"/>
          </a:p>
        </p:txBody>
      </p:sp>
      <p:sp>
        <p:nvSpPr>
          <p:cNvPr id="41" name="吹き出し: 角を丸めた四角形 40">
            <a:extLst>
              <a:ext uri="{FF2B5EF4-FFF2-40B4-BE49-F238E27FC236}">
                <a16:creationId xmlns:a16="http://schemas.microsoft.com/office/drawing/2014/main" id="{D47DAFAB-7F0A-40D4-ABEF-6DCD1D142D6E}"/>
              </a:ext>
            </a:extLst>
          </p:cNvPr>
          <p:cNvSpPr/>
          <p:nvPr/>
        </p:nvSpPr>
        <p:spPr>
          <a:xfrm>
            <a:off x="9964043" y="5857559"/>
            <a:ext cx="1708998" cy="330920"/>
          </a:xfrm>
          <a:prstGeom prst="wedgeRoundRectCallout">
            <a:avLst>
              <a:gd name="adj1" fmla="val -67881"/>
              <a:gd name="adj2" fmla="val 31506"/>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400" dirty="0"/>
              <a:t>三つ目の☆を取る</a:t>
            </a:r>
            <a:endParaRPr kumimoji="1" lang="ja-JP" altLang="en-US" sz="1200" dirty="0"/>
          </a:p>
        </p:txBody>
      </p:sp>
    </p:spTree>
    <p:extLst>
      <p:ext uri="{BB962C8B-B14F-4D97-AF65-F5344CB8AC3E}">
        <p14:creationId xmlns:p14="http://schemas.microsoft.com/office/powerpoint/2010/main" val="345033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4FB60F-B36D-4EED-A958-D4D8E6FF5D17}"/>
              </a:ext>
            </a:extLst>
          </p:cNvPr>
          <p:cNvSpPr>
            <a:spLocks noGrp="1"/>
          </p:cNvSpPr>
          <p:nvPr>
            <p:ph type="title"/>
          </p:nvPr>
        </p:nvSpPr>
        <p:spPr/>
        <p:txBody>
          <a:bodyPr>
            <a:normAutofit/>
          </a:bodyPr>
          <a:lstStyle/>
          <a:p>
            <a:r>
              <a:rPr lang="en-US" altLang="ja-JP" sz="3200" dirty="0"/>
              <a:t>3</a:t>
            </a:r>
            <a:r>
              <a:rPr kumimoji="1" lang="ja-JP" altLang="en-US" sz="3200" dirty="0"/>
              <a:t>時間目</a:t>
            </a:r>
            <a:r>
              <a:rPr kumimoji="1" lang="en-US" altLang="ja-JP" sz="3200" dirty="0"/>
              <a:t>:</a:t>
            </a:r>
            <a:r>
              <a:rPr kumimoji="1" lang="ja-JP" altLang="en-US" sz="3200" dirty="0"/>
              <a:t>センサと「分岐（</a:t>
            </a:r>
            <a:r>
              <a:rPr lang="ja-JP" altLang="en-US" sz="3200" dirty="0"/>
              <a:t>ぶんき）」をつかってみよう</a:t>
            </a:r>
            <a:endParaRPr kumimoji="1" lang="ja-JP" altLang="en-US" sz="3200" dirty="0"/>
          </a:p>
        </p:txBody>
      </p:sp>
      <p:sp>
        <p:nvSpPr>
          <p:cNvPr id="3" name="コンテンツ プレースホルダー 2">
            <a:extLst>
              <a:ext uri="{FF2B5EF4-FFF2-40B4-BE49-F238E27FC236}">
                <a16:creationId xmlns:a16="http://schemas.microsoft.com/office/drawing/2014/main" id="{A74DFFE2-FEFA-4DF4-91E6-DD43D0154625}"/>
              </a:ext>
            </a:extLst>
          </p:cNvPr>
          <p:cNvSpPr>
            <a:spLocks noGrp="1"/>
          </p:cNvSpPr>
          <p:nvPr>
            <p:ph idx="1"/>
          </p:nvPr>
        </p:nvSpPr>
        <p:spPr>
          <a:xfrm>
            <a:off x="243840" y="1259840"/>
            <a:ext cx="11765280" cy="4602163"/>
          </a:xfrm>
        </p:spPr>
        <p:txBody>
          <a:bodyPr>
            <a:normAutofit/>
          </a:bodyPr>
          <a:lstStyle/>
          <a:p>
            <a:r>
              <a:rPr kumimoji="1" lang="ja-JP" altLang="en-US" sz="2400" dirty="0"/>
              <a:t>「センサ」って、</a:t>
            </a:r>
            <a:r>
              <a:rPr kumimoji="1" lang="ja-JP" altLang="en-US" sz="2400" dirty="0" err="1"/>
              <a:t>にんげんの</a:t>
            </a:r>
            <a:r>
              <a:rPr kumimoji="1" lang="ja-JP" altLang="en-US" sz="2400" dirty="0"/>
              <a:t>体でいうとどこですか？また知ってるセンサはありますか？</a:t>
            </a:r>
            <a:endParaRPr kumimoji="1" lang="en-US" altLang="ja-JP" sz="2400" dirty="0"/>
          </a:p>
          <a:p>
            <a:pPr lvl="1"/>
            <a:r>
              <a:rPr kumimoji="1" lang="ja-JP" altLang="en-US" sz="2000" dirty="0" err="1"/>
              <a:t>にんげんで</a:t>
            </a:r>
            <a:r>
              <a:rPr kumimoji="1" lang="ja-JP" altLang="en-US" sz="2000" dirty="0"/>
              <a:t>言う 目・耳・鼻・指・舌 など。みぢかなセンサは、カメラ・マイクや自動ドアの「人感（じんかん）センサ」など。</a:t>
            </a:r>
            <a:endParaRPr kumimoji="1" lang="en-US" altLang="ja-JP" sz="1600" dirty="0"/>
          </a:p>
          <a:p>
            <a:pPr lvl="1"/>
            <a:endParaRPr kumimoji="1" lang="en-US" altLang="ja-JP" sz="2000" dirty="0"/>
          </a:p>
          <a:p>
            <a:r>
              <a:rPr lang="ja-JP" altLang="en-US" sz="2400" dirty="0" err="1"/>
              <a:t>にんげんと</a:t>
            </a:r>
            <a:r>
              <a:rPr lang="ja-JP" altLang="en-US" sz="2400" dirty="0"/>
              <a:t>ロボットは、かんじたことをどう伝える？</a:t>
            </a:r>
            <a:endParaRPr lang="en-US" altLang="ja-JP" sz="2400" dirty="0"/>
          </a:p>
          <a:p>
            <a:pPr lvl="1"/>
            <a:r>
              <a:rPr lang="ja-JP" altLang="en-US" sz="2000" dirty="0" err="1"/>
              <a:t>にんげんは</a:t>
            </a:r>
            <a:r>
              <a:rPr lang="ja-JP" altLang="en-US" sz="2000" dirty="0"/>
              <a:t>、目や耳でかんじたことを、</a:t>
            </a:r>
            <a:r>
              <a:rPr lang="ja-JP" altLang="en-US" sz="2000" u="sng" dirty="0"/>
              <a:t>ことば</a:t>
            </a:r>
            <a:r>
              <a:rPr lang="ja-JP" altLang="en-US" sz="2000" dirty="0"/>
              <a:t>で伝えます。</a:t>
            </a:r>
            <a:endParaRPr lang="en-US" altLang="ja-JP" sz="2000" dirty="0"/>
          </a:p>
          <a:p>
            <a:pPr marL="457200" lvl="1" indent="0">
              <a:buNone/>
            </a:pPr>
            <a:r>
              <a:rPr lang="en-US" altLang="ja-JP" sz="2000" dirty="0"/>
              <a:t>	</a:t>
            </a:r>
            <a:r>
              <a:rPr lang="ja-JP" altLang="en-US" sz="2000" dirty="0"/>
              <a:t>例：あつい</a:t>
            </a:r>
            <a:r>
              <a:rPr lang="en-US" altLang="ja-JP" sz="2000" dirty="0"/>
              <a:t>/</a:t>
            </a:r>
            <a:r>
              <a:rPr lang="ja-JP" altLang="en-US" sz="2000" dirty="0"/>
              <a:t>つめたい、あまい</a:t>
            </a:r>
            <a:r>
              <a:rPr lang="en-US" altLang="ja-JP" sz="2000" dirty="0"/>
              <a:t>/</a:t>
            </a:r>
            <a:r>
              <a:rPr lang="ja-JP" altLang="en-US" sz="2000" dirty="0"/>
              <a:t>からい、くらい</a:t>
            </a:r>
            <a:r>
              <a:rPr lang="en-US" altLang="ja-JP" sz="2000" dirty="0"/>
              <a:t>/</a:t>
            </a:r>
            <a:r>
              <a:rPr lang="ja-JP" altLang="en-US" sz="2000" dirty="0"/>
              <a:t>まぶしい、うるさい</a:t>
            </a:r>
            <a:r>
              <a:rPr lang="en-US" altLang="ja-JP" sz="2000" dirty="0"/>
              <a:t>/</a:t>
            </a:r>
            <a:r>
              <a:rPr lang="ja-JP" altLang="en-US" sz="2000" dirty="0"/>
              <a:t>しずか</a:t>
            </a:r>
            <a:endParaRPr lang="en-US" altLang="ja-JP" sz="2000" dirty="0"/>
          </a:p>
          <a:p>
            <a:pPr lvl="1"/>
            <a:r>
              <a:rPr lang="ja-JP" altLang="en-US" sz="2000" dirty="0"/>
              <a:t>多くのロボットは、センサでかんじたことを</a:t>
            </a:r>
            <a:r>
              <a:rPr lang="ja-JP" altLang="en-US" sz="2000" u="sng" dirty="0"/>
              <a:t>ことば</a:t>
            </a:r>
            <a:r>
              <a:rPr lang="ja-JP" altLang="en-US" sz="2000" dirty="0"/>
              <a:t>ではなく数字で伝えます。</a:t>
            </a:r>
            <a:endParaRPr lang="en-US" altLang="ja-JP" sz="2000" dirty="0"/>
          </a:p>
          <a:p>
            <a:pPr marL="457200" lvl="1" indent="0">
              <a:buNone/>
            </a:pPr>
            <a:r>
              <a:rPr lang="en-US" altLang="ja-JP" sz="2000" dirty="0"/>
              <a:t>	</a:t>
            </a:r>
            <a:r>
              <a:rPr lang="ja-JP" altLang="en-US" sz="2000" dirty="0"/>
              <a:t>例：温度</a:t>
            </a:r>
            <a:r>
              <a:rPr lang="en-US" altLang="ja-JP" sz="2000" dirty="0"/>
              <a:t>30</a:t>
            </a:r>
            <a:r>
              <a:rPr lang="ja-JP" altLang="en-US" sz="2000" dirty="0"/>
              <a:t>℃、糖度</a:t>
            </a:r>
            <a:r>
              <a:rPr lang="en-US" altLang="ja-JP" sz="2000" dirty="0"/>
              <a:t>10</a:t>
            </a:r>
            <a:r>
              <a:rPr lang="ja-JP" altLang="en-US" sz="2000" dirty="0" err="1"/>
              <a:t>、</a:t>
            </a:r>
            <a:r>
              <a:rPr lang="ja-JP" altLang="en-US" sz="2000" dirty="0"/>
              <a:t>照度</a:t>
            </a:r>
            <a:r>
              <a:rPr lang="en-US" altLang="ja-JP" sz="2000" dirty="0"/>
              <a:t>400</a:t>
            </a:r>
            <a:r>
              <a:rPr lang="ja-JP" altLang="en-US" sz="2000" dirty="0"/>
              <a:t>ルクス、音量</a:t>
            </a:r>
            <a:r>
              <a:rPr lang="en-US" altLang="ja-JP" sz="2000" dirty="0"/>
              <a:t>80</a:t>
            </a:r>
            <a:r>
              <a:rPr lang="ja-JP" altLang="en-US" sz="2000" dirty="0"/>
              <a:t>デシベル</a:t>
            </a:r>
            <a:endParaRPr lang="en-US" altLang="ja-JP" sz="2000" dirty="0"/>
          </a:p>
          <a:p>
            <a:pPr marL="457200" lvl="1" indent="0">
              <a:buNone/>
            </a:pPr>
            <a:endParaRPr lang="en-US" altLang="ja-JP" sz="2000" dirty="0"/>
          </a:p>
        </p:txBody>
      </p:sp>
    </p:spTree>
    <p:extLst>
      <p:ext uri="{BB962C8B-B14F-4D97-AF65-F5344CB8AC3E}">
        <p14:creationId xmlns:p14="http://schemas.microsoft.com/office/powerpoint/2010/main" val="222250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2C9CBB-7BF4-4591-B819-2F60D2E13200}"/>
              </a:ext>
            </a:extLst>
          </p:cNvPr>
          <p:cNvSpPr>
            <a:spLocks noGrp="1"/>
          </p:cNvSpPr>
          <p:nvPr>
            <p:ph type="title"/>
          </p:nvPr>
        </p:nvSpPr>
        <p:spPr/>
        <p:txBody>
          <a:bodyPr/>
          <a:lstStyle/>
          <a:p>
            <a:r>
              <a:rPr kumimoji="1" lang="ja-JP" altLang="en-US" dirty="0"/>
              <a:t>プログラムランドとは？</a:t>
            </a:r>
          </a:p>
        </p:txBody>
      </p:sp>
      <p:sp>
        <p:nvSpPr>
          <p:cNvPr id="3" name="コンテンツ プレースホルダー 2">
            <a:extLst>
              <a:ext uri="{FF2B5EF4-FFF2-40B4-BE49-F238E27FC236}">
                <a16:creationId xmlns:a16="http://schemas.microsoft.com/office/drawing/2014/main" id="{7EC3F203-2707-4D91-9B9A-3DE5783B6DC6}"/>
              </a:ext>
            </a:extLst>
          </p:cNvPr>
          <p:cNvSpPr>
            <a:spLocks noGrp="1"/>
          </p:cNvSpPr>
          <p:nvPr>
            <p:ph idx="1"/>
          </p:nvPr>
        </p:nvSpPr>
        <p:spPr>
          <a:xfrm>
            <a:off x="650240" y="1442721"/>
            <a:ext cx="11033760" cy="4043679"/>
          </a:xfrm>
        </p:spPr>
        <p:txBody>
          <a:bodyPr>
            <a:normAutofit fontScale="92500" lnSpcReduction="20000"/>
          </a:bodyPr>
          <a:lstStyle/>
          <a:p>
            <a:pPr marL="0" indent="0">
              <a:buNone/>
            </a:pPr>
            <a:r>
              <a:rPr kumimoji="1" lang="en-US" altLang="ja-JP" sz="2400" dirty="0"/>
              <a:t>Web</a:t>
            </a:r>
            <a:r>
              <a:rPr kumimoji="1" lang="ja-JP" altLang="en-US" sz="2400" dirty="0"/>
              <a:t>ブラウザで利用できる、ブロック形式のプログラミングソフトです。</a:t>
            </a:r>
            <a:endParaRPr kumimoji="1" lang="en-US" altLang="ja-JP" sz="2400" dirty="0"/>
          </a:p>
          <a:p>
            <a:r>
              <a:rPr kumimoji="1" lang="ja-JP" altLang="en-US" sz="2400" dirty="0"/>
              <a:t>動作環境</a:t>
            </a:r>
            <a:endParaRPr kumimoji="1" lang="en-US" altLang="ja-JP" sz="2400" dirty="0"/>
          </a:p>
          <a:p>
            <a:pPr lvl="1"/>
            <a:r>
              <a:rPr lang="ja-JP" altLang="en-US" sz="2000" dirty="0"/>
              <a:t>インターネットが利用可能な</a:t>
            </a:r>
            <a:r>
              <a:rPr lang="en-US" altLang="ja-JP" sz="2000" dirty="0"/>
              <a:t>PC</a:t>
            </a:r>
            <a:r>
              <a:rPr lang="ja-JP" altLang="en-US" sz="2000" dirty="0"/>
              <a:t>・タブレット・スマートフォン</a:t>
            </a:r>
            <a:endParaRPr lang="en-US" altLang="ja-JP" sz="2000" dirty="0"/>
          </a:p>
          <a:p>
            <a:pPr marL="914400" lvl="2" indent="0">
              <a:buNone/>
            </a:pPr>
            <a:r>
              <a:rPr lang="ja-JP" altLang="en-US" sz="1600" dirty="0"/>
              <a:t>例：</a:t>
            </a:r>
            <a:r>
              <a:rPr lang="en-US" altLang="ja-JP" sz="1600" dirty="0"/>
              <a:t>PC</a:t>
            </a:r>
            <a:r>
              <a:rPr lang="ja-JP" altLang="en-US" sz="1600" dirty="0"/>
              <a:t>（</a:t>
            </a:r>
            <a:r>
              <a:rPr lang="en-US" altLang="ja-JP" sz="1600" dirty="0"/>
              <a:t>Windows/Mac</a:t>
            </a:r>
            <a:r>
              <a:rPr lang="ja-JP" altLang="en-US" sz="1600" dirty="0"/>
              <a:t>等）、タブレット・スマートフォン（</a:t>
            </a:r>
            <a:r>
              <a:rPr lang="en-US" altLang="ja-JP" sz="1600" dirty="0"/>
              <a:t>iPad/iPhone/Surface/Android</a:t>
            </a:r>
            <a:r>
              <a:rPr lang="ja-JP" altLang="en-US" sz="1600" dirty="0"/>
              <a:t>）</a:t>
            </a:r>
            <a:endParaRPr lang="en-US" altLang="ja-JP" sz="1600" dirty="0"/>
          </a:p>
          <a:p>
            <a:pPr lvl="1"/>
            <a:r>
              <a:rPr lang="en-US" altLang="ja-JP" sz="2000" dirty="0"/>
              <a:t>HTML5</a:t>
            </a:r>
            <a:r>
              <a:rPr lang="ja-JP" altLang="en-US" sz="2000" dirty="0"/>
              <a:t>対応ブラウザ</a:t>
            </a:r>
            <a:endParaRPr lang="en-US" altLang="ja-JP" sz="2000" dirty="0"/>
          </a:p>
          <a:p>
            <a:pPr marL="914400" lvl="2" indent="0">
              <a:buNone/>
            </a:pPr>
            <a:r>
              <a:rPr kumimoji="1" lang="ja-JP" altLang="en-US" sz="1600" dirty="0"/>
              <a:t>例：</a:t>
            </a:r>
            <a:r>
              <a:rPr kumimoji="1" lang="en-US" altLang="ja-JP" sz="1600" dirty="0"/>
              <a:t>Edge</a:t>
            </a:r>
            <a:r>
              <a:rPr kumimoji="1" lang="ja-JP" altLang="en-US" sz="1600" dirty="0" err="1"/>
              <a:t>、</a:t>
            </a:r>
            <a:r>
              <a:rPr kumimoji="1" lang="en-US" altLang="ja-JP" sz="1600" dirty="0"/>
              <a:t>Chrome</a:t>
            </a:r>
            <a:r>
              <a:rPr kumimoji="1" lang="ja-JP" altLang="en-US" sz="1600" dirty="0" err="1"/>
              <a:t>、</a:t>
            </a:r>
            <a:r>
              <a:rPr kumimoji="1" lang="en-US" altLang="ja-JP" sz="1600" dirty="0" err="1"/>
              <a:t>FireFox</a:t>
            </a:r>
            <a:r>
              <a:rPr kumimoji="1" lang="ja-JP" altLang="en-US" sz="1600" dirty="0" err="1"/>
              <a:t>、</a:t>
            </a:r>
            <a:r>
              <a:rPr kumimoji="1" lang="en-US" altLang="ja-JP" sz="1600" dirty="0"/>
              <a:t>Safari</a:t>
            </a:r>
            <a:r>
              <a:rPr kumimoji="1" lang="ja-JP" altLang="en-US" sz="1600" dirty="0" err="1"/>
              <a:t>、</a:t>
            </a:r>
            <a:r>
              <a:rPr kumimoji="1" lang="en-US" altLang="ja-JP" sz="1600" dirty="0"/>
              <a:t>Opera</a:t>
            </a:r>
            <a:r>
              <a:rPr kumimoji="1" lang="ja-JP" altLang="en-US" sz="1600" dirty="0" err="1"/>
              <a:t>、</a:t>
            </a:r>
            <a:r>
              <a:rPr lang="en-US" altLang="ja-JP" sz="1600" dirty="0"/>
              <a:t>InternetExplorer11</a:t>
            </a:r>
            <a:endParaRPr kumimoji="1" lang="en-US" altLang="ja-JP" sz="1600" dirty="0"/>
          </a:p>
          <a:p>
            <a:pPr marL="914400" lvl="2" indent="0">
              <a:buNone/>
            </a:pPr>
            <a:endParaRPr kumimoji="1" lang="en-US" altLang="ja-JP" sz="1600" dirty="0"/>
          </a:p>
          <a:p>
            <a:pPr lvl="1"/>
            <a:r>
              <a:rPr lang="ja-JP" altLang="en-US" sz="2000" dirty="0"/>
              <a:t>一部の環境で利用できない機能</a:t>
            </a:r>
            <a:endParaRPr lang="en-US" altLang="ja-JP" sz="2000" dirty="0"/>
          </a:p>
          <a:p>
            <a:pPr marL="914400" lvl="2" indent="0">
              <a:buNone/>
            </a:pPr>
            <a:r>
              <a:rPr kumimoji="1" lang="en-US" altLang="ja-JP" sz="1600" dirty="0"/>
              <a:t>iOS</a:t>
            </a:r>
            <a:r>
              <a:rPr kumimoji="1" lang="ja-JP" altLang="en-US" sz="1600" dirty="0"/>
              <a:t>では、作成したプログラムの保存・読み込みができません</a:t>
            </a:r>
            <a:endParaRPr kumimoji="1" lang="en-US" altLang="ja-JP" sz="1600" dirty="0"/>
          </a:p>
          <a:p>
            <a:pPr marL="914400" lvl="2" indent="0">
              <a:buNone/>
            </a:pPr>
            <a:r>
              <a:rPr lang="en-US" altLang="ja-JP" sz="1600" dirty="0" err="1"/>
              <a:t>InternetExplorer</a:t>
            </a:r>
            <a:r>
              <a:rPr lang="ja-JP" altLang="en-US" sz="1600" dirty="0"/>
              <a:t>では、ブザー機能が利用できません</a:t>
            </a:r>
            <a:endParaRPr lang="en-US" altLang="ja-JP" sz="1600" dirty="0"/>
          </a:p>
          <a:p>
            <a:pPr marL="914400" lvl="2" indent="0">
              <a:buNone/>
            </a:pPr>
            <a:endParaRPr lang="ja-JP" altLang="en-US" sz="1600" dirty="0"/>
          </a:p>
          <a:p>
            <a:r>
              <a:rPr kumimoji="1" lang="ja-JP" altLang="en-US" sz="2400" dirty="0"/>
              <a:t>利用方法</a:t>
            </a:r>
            <a:endParaRPr kumimoji="1" lang="en-US" altLang="ja-JP" sz="2400" dirty="0"/>
          </a:p>
          <a:p>
            <a:pPr lvl="1"/>
            <a:r>
              <a:rPr lang="ja-JP" altLang="en-US" sz="2000" dirty="0"/>
              <a:t>以下の</a:t>
            </a:r>
            <a:r>
              <a:rPr lang="en-US" altLang="ja-JP" sz="2000" dirty="0"/>
              <a:t>URL</a:t>
            </a:r>
            <a:r>
              <a:rPr lang="ja-JP" altLang="en-US" sz="2000" dirty="0"/>
              <a:t>にアクセスしてください。</a:t>
            </a:r>
            <a:endParaRPr lang="en-US" altLang="ja-JP" sz="2000" dirty="0"/>
          </a:p>
          <a:p>
            <a:pPr marL="457200" lvl="1" indent="0">
              <a:buNone/>
            </a:pPr>
            <a:r>
              <a:rPr kumimoji="1" lang="en-US" altLang="ja-JP" sz="2000" dirty="0">
                <a:hlinkClick r:id="rId2"/>
              </a:rPr>
              <a:t>http://www.vstone.co.jp/programland/</a:t>
            </a:r>
            <a:endParaRPr kumimoji="1" lang="en-US" altLang="ja-JP" sz="2000" dirty="0"/>
          </a:p>
        </p:txBody>
      </p:sp>
      <p:sp>
        <p:nvSpPr>
          <p:cNvPr id="4" name="正方形/長方形 3">
            <a:extLst>
              <a:ext uri="{FF2B5EF4-FFF2-40B4-BE49-F238E27FC236}">
                <a16:creationId xmlns:a16="http://schemas.microsoft.com/office/drawing/2014/main" id="{36FB7F43-D610-4F0D-B057-FEE8922B12D1}"/>
              </a:ext>
            </a:extLst>
          </p:cNvPr>
          <p:cNvSpPr/>
          <p:nvPr/>
        </p:nvSpPr>
        <p:spPr>
          <a:xfrm>
            <a:off x="596364" y="5486400"/>
            <a:ext cx="11162030" cy="923330"/>
          </a:xfrm>
          <a:prstGeom prst="rect">
            <a:avLst/>
          </a:prstGeom>
        </p:spPr>
        <p:txBody>
          <a:bodyPr wrap="none">
            <a:spAutoFit/>
          </a:bodyPr>
          <a:lstStyle/>
          <a:p>
            <a:r>
              <a:rPr lang="en-US" altLang="ja-JP" b="1" dirty="0">
                <a:solidFill>
                  <a:srgbClr val="FF0000"/>
                </a:solidFill>
              </a:rPr>
              <a:t>※2018</a:t>
            </a:r>
            <a:r>
              <a:rPr lang="ja-JP" altLang="en-US" b="1" dirty="0">
                <a:solidFill>
                  <a:srgbClr val="FF0000"/>
                </a:solidFill>
              </a:rPr>
              <a:t>年</a:t>
            </a:r>
            <a:r>
              <a:rPr lang="en-US" altLang="ja-JP" b="1" dirty="0">
                <a:solidFill>
                  <a:srgbClr val="FF0000"/>
                </a:solidFill>
              </a:rPr>
              <a:t>10</a:t>
            </a:r>
            <a:r>
              <a:rPr lang="ja-JP" altLang="en-US" b="1" dirty="0">
                <a:solidFill>
                  <a:srgbClr val="FF0000"/>
                </a:solidFill>
              </a:rPr>
              <a:t>月にバージョンアップしました。</a:t>
            </a:r>
            <a:endParaRPr lang="en-US" altLang="ja-JP" b="1" dirty="0">
              <a:solidFill>
                <a:srgbClr val="FF0000"/>
              </a:solidFill>
            </a:endParaRPr>
          </a:p>
          <a:p>
            <a:r>
              <a:rPr lang="ja-JP" altLang="en-US" dirty="0"/>
              <a:t>・センサの</a:t>
            </a:r>
            <a:r>
              <a:rPr lang="ja-JP" altLang="en-US" dirty="0" err="1"/>
              <a:t>はんのう</a:t>
            </a:r>
            <a:r>
              <a:rPr lang="ja-JP" altLang="en-US" dirty="0"/>
              <a:t>が、「</a:t>
            </a:r>
            <a:r>
              <a:rPr lang="en-US" altLang="ja-JP" dirty="0"/>
              <a:t>(</a:t>
            </a:r>
            <a:r>
              <a:rPr lang="ja-JP" altLang="en-US" dirty="0">
                <a:solidFill>
                  <a:srgbClr val="0070C0"/>
                </a:solidFill>
              </a:rPr>
              <a:t>くらい色</a:t>
            </a:r>
            <a:r>
              <a:rPr lang="en-US" altLang="ja-JP" dirty="0"/>
              <a:t>)0</a:t>
            </a:r>
            <a:r>
              <a:rPr lang="ja-JP" altLang="en-US" dirty="0"/>
              <a:t>～</a:t>
            </a:r>
            <a:r>
              <a:rPr lang="en-US" altLang="ja-JP" dirty="0"/>
              <a:t>255(</a:t>
            </a:r>
            <a:r>
              <a:rPr lang="ja-JP" altLang="en-US" dirty="0">
                <a:solidFill>
                  <a:schemeClr val="accent4"/>
                </a:solidFill>
              </a:rPr>
              <a:t>明るい色</a:t>
            </a:r>
            <a:r>
              <a:rPr lang="en-US" altLang="ja-JP" dirty="0"/>
              <a:t>)</a:t>
            </a:r>
            <a:r>
              <a:rPr lang="ja-JP" altLang="en-US" dirty="0"/>
              <a:t>」から「</a:t>
            </a:r>
            <a:r>
              <a:rPr lang="en-US" altLang="ja-JP" dirty="0"/>
              <a:t>(</a:t>
            </a:r>
            <a:r>
              <a:rPr lang="ja-JP" altLang="en-US" dirty="0">
                <a:solidFill>
                  <a:schemeClr val="accent4"/>
                </a:solidFill>
              </a:rPr>
              <a:t>明るい色</a:t>
            </a:r>
            <a:r>
              <a:rPr lang="en-US" altLang="ja-JP" dirty="0"/>
              <a:t>)0</a:t>
            </a:r>
            <a:r>
              <a:rPr lang="ja-JP" altLang="en-US" dirty="0"/>
              <a:t>～</a:t>
            </a:r>
            <a:r>
              <a:rPr lang="en-US" altLang="ja-JP" dirty="0"/>
              <a:t>255(</a:t>
            </a:r>
            <a:r>
              <a:rPr lang="ja-JP" altLang="en-US" dirty="0">
                <a:solidFill>
                  <a:srgbClr val="0070C0"/>
                </a:solidFill>
              </a:rPr>
              <a:t>くらい色</a:t>
            </a:r>
            <a:r>
              <a:rPr lang="en-US" altLang="ja-JP" dirty="0"/>
              <a:t>)</a:t>
            </a:r>
            <a:r>
              <a:rPr lang="ja-JP" altLang="en-US" dirty="0"/>
              <a:t>」にかわった</a:t>
            </a:r>
            <a:endParaRPr lang="en-US" altLang="ja-JP" dirty="0"/>
          </a:p>
          <a:p>
            <a:r>
              <a:rPr lang="ja-JP" altLang="en-US" dirty="0"/>
              <a:t>・本物のロボット用のプログラムを保存できる「変換</a:t>
            </a:r>
            <a:r>
              <a:rPr lang="en-US" altLang="ja-JP" dirty="0"/>
              <a:t>(</a:t>
            </a:r>
            <a:r>
              <a:rPr lang="ja-JP" altLang="en-US" dirty="0"/>
              <a:t>へんかん</a:t>
            </a:r>
            <a:r>
              <a:rPr lang="en-US" altLang="ja-JP" dirty="0"/>
              <a:t>)</a:t>
            </a:r>
            <a:r>
              <a:rPr lang="ja-JP" altLang="en-US" dirty="0"/>
              <a:t>ボタン」ができた</a:t>
            </a:r>
          </a:p>
        </p:txBody>
      </p:sp>
    </p:spTree>
    <p:extLst>
      <p:ext uri="{BB962C8B-B14F-4D97-AF65-F5344CB8AC3E}">
        <p14:creationId xmlns:p14="http://schemas.microsoft.com/office/powerpoint/2010/main" val="1307253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5AEFEE-2683-42EE-BC54-B64561DD8854}"/>
              </a:ext>
            </a:extLst>
          </p:cNvPr>
          <p:cNvSpPr>
            <a:spLocks noGrp="1"/>
          </p:cNvSpPr>
          <p:nvPr>
            <p:ph type="title"/>
          </p:nvPr>
        </p:nvSpPr>
        <p:spPr/>
        <p:txBody>
          <a:bodyPr/>
          <a:lstStyle/>
          <a:p>
            <a:r>
              <a:rPr kumimoji="1" lang="ja-JP" altLang="en-US" dirty="0"/>
              <a:t>センサの</a:t>
            </a:r>
            <a:r>
              <a:rPr kumimoji="1" lang="ja-JP" altLang="en-US" dirty="0" err="1"/>
              <a:t>はんのうを</a:t>
            </a:r>
            <a:r>
              <a:rPr kumimoji="1" lang="ja-JP" altLang="en-US" dirty="0"/>
              <a:t>見てみよう</a:t>
            </a:r>
          </a:p>
        </p:txBody>
      </p:sp>
      <p:sp>
        <p:nvSpPr>
          <p:cNvPr id="3" name="コンテンツ プレースホルダー 2">
            <a:extLst>
              <a:ext uri="{FF2B5EF4-FFF2-40B4-BE49-F238E27FC236}">
                <a16:creationId xmlns:a16="http://schemas.microsoft.com/office/drawing/2014/main" id="{AC97817A-5A66-4B8F-9CF3-9B2127E5B8EF}"/>
              </a:ext>
            </a:extLst>
          </p:cNvPr>
          <p:cNvSpPr>
            <a:spLocks noGrp="1"/>
          </p:cNvSpPr>
          <p:nvPr>
            <p:ph idx="1"/>
          </p:nvPr>
        </p:nvSpPr>
        <p:spPr>
          <a:xfrm>
            <a:off x="838200" y="1422400"/>
            <a:ext cx="10515600" cy="4754563"/>
          </a:xfrm>
        </p:spPr>
        <p:txBody>
          <a:bodyPr/>
          <a:lstStyle/>
          <a:p>
            <a:r>
              <a:rPr lang="ja-JP" altLang="en-US" dirty="0"/>
              <a:t>シミュレータのロボットにもセンサが付いています。</a:t>
            </a:r>
            <a:endParaRPr lang="en-US" altLang="ja-JP" dirty="0"/>
          </a:p>
          <a:p>
            <a:pPr lvl="1"/>
            <a:r>
              <a:rPr lang="ja-JP" altLang="en-US" dirty="0"/>
              <a:t>じめんの色をかんじることができる。</a:t>
            </a:r>
            <a:endParaRPr lang="en-US" altLang="ja-JP" dirty="0"/>
          </a:p>
          <a:p>
            <a:pPr lvl="1"/>
            <a:r>
              <a:rPr lang="ja-JP" altLang="en-US" dirty="0"/>
              <a:t>「</a:t>
            </a:r>
            <a:r>
              <a:rPr lang="en-US" altLang="ja-JP" dirty="0"/>
              <a:t>(</a:t>
            </a:r>
            <a:r>
              <a:rPr lang="ja-JP" altLang="en-US" dirty="0"/>
              <a:t>明るい色</a:t>
            </a:r>
            <a:r>
              <a:rPr lang="en-US" altLang="ja-JP" dirty="0"/>
              <a:t>)0</a:t>
            </a:r>
            <a:r>
              <a:rPr lang="ja-JP" altLang="en-US" dirty="0"/>
              <a:t>～</a:t>
            </a:r>
            <a:r>
              <a:rPr lang="en-US" altLang="ja-JP" dirty="0"/>
              <a:t>255(</a:t>
            </a:r>
            <a:r>
              <a:rPr lang="ja-JP" altLang="en-US" dirty="0"/>
              <a:t>くらい色</a:t>
            </a:r>
            <a:r>
              <a:rPr lang="en-US" altLang="ja-JP" dirty="0"/>
              <a:t>)</a:t>
            </a:r>
            <a:r>
              <a:rPr lang="ja-JP" altLang="en-US" dirty="0"/>
              <a:t>」の数で</a:t>
            </a:r>
            <a:r>
              <a:rPr lang="ja-JP" altLang="en-US" dirty="0" err="1"/>
              <a:t>はんのうを</a:t>
            </a:r>
            <a:r>
              <a:rPr lang="ja-JP" altLang="en-US" dirty="0"/>
              <a:t>伝える。</a:t>
            </a:r>
            <a:endParaRPr lang="en-US" altLang="ja-JP" dirty="0"/>
          </a:p>
          <a:p>
            <a:pPr lvl="1"/>
            <a:r>
              <a:rPr lang="ja-JP" altLang="en-US" dirty="0"/>
              <a:t>じめんの色におうじてセンサの色もかわる</a:t>
            </a:r>
            <a:endParaRPr lang="en-US" altLang="ja-JP" dirty="0"/>
          </a:p>
          <a:p>
            <a:r>
              <a:rPr lang="ja-JP" altLang="en-US" dirty="0"/>
              <a:t>それでは、コース</a:t>
            </a:r>
            <a:r>
              <a:rPr lang="en-US" altLang="ja-JP" dirty="0"/>
              <a:t>5:</a:t>
            </a:r>
            <a:r>
              <a:rPr lang="ja-JP" altLang="en-US" dirty="0"/>
              <a:t>黒い線で止まってみようをえらんで、センサの</a:t>
            </a:r>
            <a:r>
              <a:rPr lang="ja-JP" altLang="en-US" dirty="0" err="1"/>
              <a:t>はんのうを</a:t>
            </a:r>
            <a:r>
              <a:rPr lang="ja-JP" altLang="en-US" dirty="0"/>
              <a:t>見てみましょう。</a:t>
            </a:r>
            <a:endParaRPr lang="en-US" altLang="ja-JP" dirty="0"/>
          </a:p>
          <a:p>
            <a:pPr lvl="1"/>
            <a:r>
              <a:rPr lang="ja-JP" altLang="en-US" dirty="0"/>
              <a:t>ロボットをドラッグして、センサに黒い</a:t>
            </a:r>
            <a:r>
              <a:rPr lang="ja-JP" altLang="en-US" dirty="0" err="1"/>
              <a:t>ぶぶんを</a:t>
            </a:r>
            <a:r>
              <a:rPr lang="ja-JP" altLang="en-US" dirty="0"/>
              <a:t>見せてみましょう。</a:t>
            </a:r>
          </a:p>
          <a:p>
            <a:endParaRPr kumimoji="1" lang="ja-JP" altLang="en-US" dirty="0"/>
          </a:p>
        </p:txBody>
      </p:sp>
      <p:grpSp>
        <p:nvGrpSpPr>
          <p:cNvPr id="8" name="グループ化 7">
            <a:extLst>
              <a:ext uri="{FF2B5EF4-FFF2-40B4-BE49-F238E27FC236}">
                <a16:creationId xmlns:a16="http://schemas.microsoft.com/office/drawing/2014/main" id="{483EBCEB-0515-4AF4-AF74-4CD40308894C}"/>
              </a:ext>
            </a:extLst>
          </p:cNvPr>
          <p:cNvGrpSpPr/>
          <p:nvPr/>
        </p:nvGrpSpPr>
        <p:grpSpPr>
          <a:xfrm>
            <a:off x="5284440" y="4809496"/>
            <a:ext cx="2647922" cy="1367467"/>
            <a:chOff x="5284440" y="4809496"/>
            <a:chExt cx="2647922" cy="1367467"/>
          </a:xfrm>
        </p:grpSpPr>
        <p:grpSp>
          <p:nvGrpSpPr>
            <p:cNvPr id="20" name="グループ化 19">
              <a:extLst>
                <a:ext uri="{FF2B5EF4-FFF2-40B4-BE49-F238E27FC236}">
                  <a16:creationId xmlns:a16="http://schemas.microsoft.com/office/drawing/2014/main" id="{6F829C77-B388-411A-9EE7-A92ED49ACFDE}"/>
                </a:ext>
              </a:extLst>
            </p:cNvPr>
            <p:cNvGrpSpPr/>
            <p:nvPr/>
          </p:nvGrpSpPr>
          <p:grpSpPr>
            <a:xfrm>
              <a:off x="5468510" y="4809496"/>
              <a:ext cx="1724186" cy="780161"/>
              <a:chOff x="4019409" y="4804748"/>
              <a:chExt cx="1724186" cy="780161"/>
            </a:xfrm>
          </p:grpSpPr>
          <p:pic>
            <p:nvPicPr>
              <p:cNvPr id="5" name="図 4">
                <a:extLst>
                  <a:ext uri="{FF2B5EF4-FFF2-40B4-BE49-F238E27FC236}">
                    <a16:creationId xmlns:a16="http://schemas.microsoft.com/office/drawing/2014/main" id="{23B2A601-36BD-4629-8429-5A262D5B683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62875" y="4863549"/>
                <a:ext cx="680720" cy="721360"/>
              </a:xfrm>
              <a:prstGeom prst="rect">
                <a:avLst/>
              </a:prstGeom>
            </p:spPr>
          </p:pic>
          <p:sp>
            <p:nvSpPr>
              <p:cNvPr id="7" name="吹き出し: 角を丸めた四角形 6">
                <a:extLst>
                  <a:ext uri="{FF2B5EF4-FFF2-40B4-BE49-F238E27FC236}">
                    <a16:creationId xmlns:a16="http://schemas.microsoft.com/office/drawing/2014/main" id="{780796CE-9051-4533-88C9-36E07C747ABE}"/>
                  </a:ext>
                </a:extLst>
              </p:cNvPr>
              <p:cNvSpPr/>
              <p:nvPr/>
            </p:nvSpPr>
            <p:spPr>
              <a:xfrm>
                <a:off x="4019409" y="4804748"/>
                <a:ext cx="1084105" cy="420166"/>
              </a:xfrm>
              <a:prstGeom prst="wedgeRoundRectCallout">
                <a:avLst>
                  <a:gd name="adj1" fmla="val 72382"/>
                  <a:gd name="adj2" fmla="val -14135"/>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明るい色</a:t>
                </a:r>
                <a:endParaRPr kumimoji="1" lang="ja-JP" altLang="en-US" sz="1400" dirty="0"/>
              </a:p>
            </p:txBody>
          </p:sp>
        </p:grpSp>
        <p:grpSp>
          <p:nvGrpSpPr>
            <p:cNvPr id="9" name="グループ化 8">
              <a:extLst>
                <a:ext uri="{FF2B5EF4-FFF2-40B4-BE49-F238E27FC236}">
                  <a16:creationId xmlns:a16="http://schemas.microsoft.com/office/drawing/2014/main" id="{EEB06C0D-635F-453A-BD10-1C6AFB9F7563}"/>
                </a:ext>
              </a:extLst>
            </p:cNvPr>
            <p:cNvGrpSpPr/>
            <p:nvPr/>
          </p:nvGrpSpPr>
          <p:grpSpPr>
            <a:xfrm>
              <a:off x="5284440" y="5643404"/>
              <a:ext cx="2647922" cy="533559"/>
              <a:chOff x="6584036" y="5410040"/>
              <a:chExt cx="2647922" cy="533559"/>
            </a:xfrm>
          </p:grpSpPr>
          <p:pic>
            <p:nvPicPr>
              <p:cNvPr id="10" name="図 9">
                <a:extLst>
                  <a:ext uri="{FF2B5EF4-FFF2-40B4-BE49-F238E27FC236}">
                    <a16:creationId xmlns:a16="http://schemas.microsoft.com/office/drawing/2014/main" id="{DD78F107-8547-41E7-B8AE-A9DD2A76E3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84036" y="5410040"/>
                <a:ext cx="1475297" cy="533559"/>
              </a:xfrm>
              <a:prstGeom prst="rect">
                <a:avLst/>
              </a:prstGeom>
            </p:spPr>
          </p:pic>
          <p:sp>
            <p:nvSpPr>
              <p:cNvPr id="11" name="吹き出し: 角を丸めた四角形 10">
                <a:extLst>
                  <a:ext uri="{FF2B5EF4-FFF2-40B4-BE49-F238E27FC236}">
                    <a16:creationId xmlns:a16="http://schemas.microsoft.com/office/drawing/2014/main" id="{7BD1CE55-1E1B-4A35-BAFF-5DB59C28C66F}"/>
                  </a:ext>
                </a:extLst>
              </p:cNvPr>
              <p:cNvSpPr/>
              <p:nvPr/>
            </p:nvSpPr>
            <p:spPr>
              <a:xfrm>
                <a:off x="8134678" y="5472415"/>
                <a:ext cx="1097280" cy="464996"/>
              </a:xfrm>
              <a:prstGeom prst="wedgeRoundRectCallout">
                <a:avLst>
                  <a:gd name="adj1" fmla="val -72673"/>
                  <a:gd name="adj2" fmla="val 2015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小さい数</a:t>
                </a:r>
                <a:endParaRPr kumimoji="1" lang="ja-JP" altLang="en-US" sz="1400" dirty="0"/>
              </a:p>
            </p:txBody>
          </p:sp>
          <p:cxnSp>
            <p:nvCxnSpPr>
              <p:cNvPr id="12" name="直線コネクタ 11">
                <a:extLst>
                  <a:ext uri="{FF2B5EF4-FFF2-40B4-BE49-F238E27FC236}">
                    <a16:creationId xmlns:a16="http://schemas.microsoft.com/office/drawing/2014/main" id="{E18CE8DC-BAD6-459E-85CA-BC402D328531}"/>
                  </a:ext>
                </a:extLst>
              </p:cNvPr>
              <p:cNvCxnSpPr>
                <a:cxnSpLocks/>
              </p:cNvCxnSpPr>
              <p:nvPr/>
            </p:nvCxnSpPr>
            <p:spPr>
              <a:xfrm>
                <a:off x="7508240" y="5730240"/>
                <a:ext cx="223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4" name="グループ化 3">
            <a:extLst>
              <a:ext uri="{FF2B5EF4-FFF2-40B4-BE49-F238E27FC236}">
                <a16:creationId xmlns:a16="http://schemas.microsoft.com/office/drawing/2014/main" id="{4767A9AE-3360-4C96-B3B1-ED7A3F3E1982}"/>
              </a:ext>
            </a:extLst>
          </p:cNvPr>
          <p:cNvGrpSpPr/>
          <p:nvPr/>
        </p:nvGrpSpPr>
        <p:grpSpPr>
          <a:xfrm>
            <a:off x="8570187" y="4845884"/>
            <a:ext cx="2821285" cy="1394919"/>
            <a:chOff x="8570187" y="4845884"/>
            <a:chExt cx="2821285" cy="1394919"/>
          </a:xfrm>
        </p:grpSpPr>
        <p:grpSp>
          <p:nvGrpSpPr>
            <p:cNvPr id="13" name="グループ化 12">
              <a:extLst>
                <a:ext uri="{FF2B5EF4-FFF2-40B4-BE49-F238E27FC236}">
                  <a16:creationId xmlns:a16="http://schemas.microsoft.com/office/drawing/2014/main" id="{6DA7CA1C-0F19-4D53-B063-B44E99FB17B3}"/>
                </a:ext>
              </a:extLst>
            </p:cNvPr>
            <p:cNvGrpSpPr/>
            <p:nvPr/>
          </p:nvGrpSpPr>
          <p:grpSpPr>
            <a:xfrm>
              <a:off x="8570187" y="5707244"/>
              <a:ext cx="2821285" cy="533559"/>
              <a:chOff x="8524239" y="5410040"/>
              <a:chExt cx="2821285" cy="533559"/>
            </a:xfrm>
          </p:grpSpPr>
          <p:pic>
            <p:nvPicPr>
              <p:cNvPr id="14" name="図 13">
                <a:extLst>
                  <a:ext uri="{FF2B5EF4-FFF2-40B4-BE49-F238E27FC236}">
                    <a16:creationId xmlns:a16="http://schemas.microsoft.com/office/drawing/2014/main" id="{54CD81A5-0FA7-4320-8CFE-6B93C69D7F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24239" y="5410040"/>
                <a:ext cx="1583245" cy="533559"/>
              </a:xfrm>
              <a:prstGeom prst="rect">
                <a:avLst/>
              </a:prstGeom>
            </p:spPr>
          </p:pic>
          <p:sp>
            <p:nvSpPr>
              <p:cNvPr id="15" name="吹き出し: 角を丸めた四角形 14">
                <a:extLst>
                  <a:ext uri="{FF2B5EF4-FFF2-40B4-BE49-F238E27FC236}">
                    <a16:creationId xmlns:a16="http://schemas.microsoft.com/office/drawing/2014/main" id="{EECAA207-E183-465D-80D5-EF708FA4155E}"/>
                  </a:ext>
                </a:extLst>
              </p:cNvPr>
              <p:cNvSpPr/>
              <p:nvPr/>
            </p:nvSpPr>
            <p:spPr>
              <a:xfrm>
                <a:off x="10275527" y="5516880"/>
                <a:ext cx="1069997" cy="426719"/>
              </a:xfrm>
              <a:prstGeom prst="wedgeRoundRectCallout">
                <a:avLst>
                  <a:gd name="adj1" fmla="val -79010"/>
                  <a:gd name="adj2" fmla="val 835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大きい数</a:t>
                </a:r>
                <a:endParaRPr kumimoji="1" lang="ja-JP" altLang="en-US" sz="1400" dirty="0"/>
              </a:p>
            </p:txBody>
          </p:sp>
          <p:cxnSp>
            <p:nvCxnSpPr>
              <p:cNvPr id="16" name="直線コネクタ 15">
                <a:extLst>
                  <a:ext uri="{FF2B5EF4-FFF2-40B4-BE49-F238E27FC236}">
                    <a16:creationId xmlns:a16="http://schemas.microsoft.com/office/drawing/2014/main" id="{4A3C928D-3198-4858-9DD3-845487168737}"/>
                  </a:ext>
                </a:extLst>
              </p:cNvPr>
              <p:cNvCxnSpPr>
                <a:cxnSpLocks/>
              </p:cNvCxnSpPr>
              <p:nvPr/>
            </p:nvCxnSpPr>
            <p:spPr>
              <a:xfrm>
                <a:off x="9509760" y="5730240"/>
                <a:ext cx="4673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a:extLst>
                <a:ext uri="{FF2B5EF4-FFF2-40B4-BE49-F238E27FC236}">
                  <a16:creationId xmlns:a16="http://schemas.microsoft.com/office/drawing/2014/main" id="{8D39CE6C-D986-48C3-9FF5-F13555D796B9}"/>
                </a:ext>
              </a:extLst>
            </p:cNvPr>
            <p:cNvGrpSpPr/>
            <p:nvPr/>
          </p:nvGrpSpPr>
          <p:grpSpPr>
            <a:xfrm>
              <a:off x="8675964" y="4845884"/>
              <a:ext cx="1969169" cy="809703"/>
              <a:chOff x="6461004" y="4863549"/>
              <a:chExt cx="1969169" cy="809703"/>
            </a:xfrm>
          </p:grpSpPr>
          <p:pic>
            <p:nvPicPr>
              <p:cNvPr id="6" name="図 5">
                <a:extLst>
                  <a:ext uri="{FF2B5EF4-FFF2-40B4-BE49-F238E27FC236}">
                    <a16:creationId xmlns:a16="http://schemas.microsoft.com/office/drawing/2014/main" id="{0C98C3C1-0C41-42BE-891D-B1FD4669B1E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668173" y="4880772"/>
                <a:ext cx="762000" cy="792480"/>
              </a:xfrm>
              <a:prstGeom prst="rect">
                <a:avLst/>
              </a:prstGeom>
            </p:spPr>
          </p:pic>
          <p:sp>
            <p:nvSpPr>
              <p:cNvPr id="19" name="吹き出し: 角を丸めた四角形 18">
                <a:extLst>
                  <a:ext uri="{FF2B5EF4-FFF2-40B4-BE49-F238E27FC236}">
                    <a16:creationId xmlns:a16="http://schemas.microsoft.com/office/drawing/2014/main" id="{B3E8D117-C7D1-4E64-8E39-4E77D1F8C108}"/>
                  </a:ext>
                </a:extLst>
              </p:cNvPr>
              <p:cNvSpPr/>
              <p:nvPr/>
            </p:nvSpPr>
            <p:spPr>
              <a:xfrm>
                <a:off x="6461004" y="4863549"/>
                <a:ext cx="1202075" cy="420166"/>
              </a:xfrm>
              <a:prstGeom prst="wedgeRoundRectCallout">
                <a:avLst>
                  <a:gd name="adj1" fmla="val 72382"/>
                  <a:gd name="adj2" fmla="val -14135"/>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くらい色</a:t>
                </a:r>
                <a:endParaRPr kumimoji="1" lang="ja-JP" altLang="en-US" sz="1400" dirty="0"/>
              </a:p>
            </p:txBody>
          </p:sp>
        </p:grpSp>
      </p:grpSp>
      <p:grpSp>
        <p:nvGrpSpPr>
          <p:cNvPr id="25" name="グループ化 24">
            <a:extLst>
              <a:ext uri="{FF2B5EF4-FFF2-40B4-BE49-F238E27FC236}">
                <a16:creationId xmlns:a16="http://schemas.microsoft.com/office/drawing/2014/main" id="{5F8C45BE-72C2-479D-B812-A658FBAD7A83}"/>
              </a:ext>
            </a:extLst>
          </p:cNvPr>
          <p:cNvGrpSpPr/>
          <p:nvPr/>
        </p:nvGrpSpPr>
        <p:grpSpPr>
          <a:xfrm>
            <a:off x="9630224" y="1460815"/>
            <a:ext cx="2029818" cy="1396534"/>
            <a:chOff x="1231542" y="4923588"/>
            <a:chExt cx="2029818" cy="1396534"/>
          </a:xfrm>
        </p:grpSpPr>
        <p:pic>
          <p:nvPicPr>
            <p:cNvPr id="17" name="図 16">
              <a:extLst>
                <a:ext uri="{FF2B5EF4-FFF2-40B4-BE49-F238E27FC236}">
                  <a16:creationId xmlns:a16="http://schemas.microsoft.com/office/drawing/2014/main" id="{95964250-1B8A-4FC7-8D41-FF002FA7BFF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54192" y="5040884"/>
              <a:ext cx="1207168" cy="1279238"/>
            </a:xfrm>
            <a:prstGeom prst="rect">
              <a:avLst/>
            </a:prstGeom>
          </p:spPr>
        </p:pic>
        <p:sp>
          <p:nvSpPr>
            <p:cNvPr id="18" name="吹き出し: 角を丸めた四角形 17">
              <a:extLst>
                <a:ext uri="{FF2B5EF4-FFF2-40B4-BE49-F238E27FC236}">
                  <a16:creationId xmlns:a16="http://schemas.microsoft.com/office/drawing/2014/main" id="{97A9B14E-EDAB-420D-B3E7-CF4A2363F88A}"/>
                </a:ext>
              </a:extLst>
            </p:cNvPr>
            <p:cNvSpPr/>
            <p:nvPr/>
          </p:nvSpPr>
          <p:spPr>
            <a:xfrm>
              <a:off x="1231542" y="4923588"/>
              <a:ext cx="965200" cy="382905"/>
            </a:xfrm>
            <a:prstGeom prst="wedgeRoundRectCallout">
              <a:avLst>
                <a:gd name="adj1" fmla="val 86203"/>
                <a:gd name="adj2" fmla="val -4463"/>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dirty="0"/>
                <a:t>センサ</a:t>
              </a:r>
              <a:endParaRPr kumimoji="1" lang="ja-JP" altLang="en-US" sz="1600" dirty="0"/>
            </a:p>
          </p:txBody>
        </p:sp>
        <p:sp>
          <p:nvSpPr>
            <p:cNvPr id="24" name="楕円 23">
              <a:extLst>
                <a:ext uri="{FF2B5EF4-FFF2-40B4-BE49-F238E27FC236}">
                  <a16:creationId xmlns:a16="http://schemas.microsoft.com/office/drawing/2014/main" id="{C8D47467-E104-490D-81A7-9CDD32534EA8}"/>
                </a:ext>
              </a:extLst>
            </p:cNvPr>
            <p:cNvSpPr/>
            <p:nvPr/>
          </p:nvSpPr>
          <p:spPr>
            <a:xfrm>
              <a:off x="2454287" y="4923588"/>
              <a:ext cx="410495" cy="37089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27FAD1A9-2960-4817-938B-74029968CAF3}"/>
              </a:ext>
            </a:extLst>
          </p:cNvPr>
          <p:cNvGrpSpPr/>
          <p:nvPr/>
        </p:nvGrpSpPr>
        <p:grpSpPr>
          <a:xfrm>
            <a:off x="2105596" y="4419600"/>
            <a:ext cx="2443164" cy="2055760"/>
            <a:chOff x="1342887" y="3940785"/>
            <a:chExt cx="2733106" cy="2299727"/>
          </a:xfrm>
        </p:grpSpPr>
        <p:pic>
          <p:nvPicPr>
            <p:cNvPr id="26" name="図 25">
              <a:extLst>
                <a:ext uri="{FF2B5EF4-FFF2-40B4-BE49-F238E27FC236}">
                  <a16:creationId xmlns:a16="http://schemas.microsoft.com/office/drawing/2014/main" id="{BEB40B24-D6F1-49F8-AED3-4D8F406DA5B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42887" y="3940785"/>
              <a:ext cx="2214493" cy="2299727"/>
            </a:xfrm>
            <a:prstGeom prst="rect">
              <a:avLst/>
            </a:prstGeom>
          </p:spPr>
        </p:pic>
        <p:sp>
          <p:nvSpPr>
            <p:cNvPr id="27" name="楕円 26">
              <a:extLst>
                <a:ext uri="{FF2B5EF4-FFF2-40B4-BE49-F238E27FC236}">
                  <a16:creationId xmlns:a16="http://schemas.microsoft.com/office/drawing/2014/main" id="{CEAB6E51-833D-46D5-9EA4-5B1440274204}"/>
                </a:ext>
              </a:extLst>
            </p:cNvPr>
            <p:cNvSpPr/>
            <p:nvPr/>
          </p:nvSpPr>
          <p:spPr>
            <a:xfrm>
              <a:off x="2244885" y="5841707"/>
              <a:ext cx="410495" cy="37089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下カーブ 27">
              <a:extLst>
                <a:ext uri="{FF2B5EF4-FFF2-40B4-BE49-F238E27FC236}">
                  <a16:creationId xmlns:a16="http://schemas.microsoft.com/office/drawing/2014/main" id="{C4A46E5D-6917-49DE-B03C-381D8769BB04}"/>
                </a:ext>
              </a:extLst>
            </p:cNvPr>
            <p:cNvSpPr/>
            <p:nvPr/>
          </p:nvSpPr>
          <p:spPr>
            <a:xfrm rot="14400000" flipV="1">
              <a:off x="1972080" y="5291986"/>
              <a:ext cx="1004556" cy="4300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吹き出し: 角を丸めた四角形 28">
              <a:extLst>
                <a:ext uri="{FF2B5EF4-FFF2-40B4-BE49-F238E27FC236}">
                  <a16:creationId xmlns:a16="http://schemas.microsoft.com/office/drawing/2014/main" id="{825AA201-E5ED-4605-B891-14CBC65C24BC}"/>
                </a:ext>
              </a:extLst>
            </p:cNvPr>
            <p:cNvSpPr/>
            <p:nvPr/>
          </p:nvSpPr>
          <p:spPr>
            <a:xfrm>
              <a:off x="2569630" y="4592178"/>
              <a:ext cx="1506363" cy="689653"/>
            </a:xfrm>
            <a:prstGeom prst="wedgeRoundRectCallout">
              <a:avLst>
                <a:gd name="adj1" fmla="val -75423"/>
                <a:gd name="adj2" fmla="val 47850"/>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dirty="0"/>
                <a:t>ドラッグしてうごかせる</a:t>
              </a:r>
              <a:endParaRPr kumimoji="1" lang="ja-JP" altLang="en-US" sz="1200" dirty="0"/>
            </a:p>
          </p:txBody>
        </p:sp>
      </p:grpSp>
    </p:spTree>
    <p:extLst>
      <p:ext uri="{BB962C8B-B14F-4D97-AF65-F5344CB8AC3E}">
        <p14:creationId xmlns:p14="http://schemas.microsoft.com/office/powerpoint/2010/main" val="30981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07889E5-E90B-415F-93BF-DC767CC522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29760" y="3377886"/>
            <a:ext cx="3667803" cy="1480880"/>
          </a:xfrm>
          <a:prstGeom prst="rect">
            <a:avLst/>
          </a:prstGeom>
        </p:spPr>
      </p:pic>
      <p:sp>
        <p:nvSpPr>
          <p:cNvPr id="2" name="タイトル 1">
            <a:extLst>
              <a:ext uri="{FF2B5EF4-FFF2-40B4-BE49-F238E27FC236}">
                <a16:creationId xmlns:a16="http://schemas.microsoft.com/office/drawing/2014/main" id="{7B9CE956-C478-4A95-887C-096C05109829}"/>
              </a:ext>
            </a:extLst>
          </p:cNvPr>
          <p:cNvSpPr>
            <a:spLocks noGrp="1"/>
          </p:cNvSpPr>
          <p:nvPr>
            <p:ph type="title"/>
          </p:nvPr>
        </p:nvSpPr>
        <p:spPr/>
        <p:txBody>
          <a:bodyPr/>
          <a:lstStyle/>
          <a:p>
            <a:r>
              <a:rPr kumimoji="1" lang="ja-JP" altLang="en-US" dirty="0"/>
              <a:t>センサをプログラムでつかうには？</a:t>
            </a:r>
          </a:p>
        </p:txBody>
      </p:sp>
      <p:sp>
        <p:nvSpPr>
          <p:cNvPr id="3" name="コンテンツ プレースホルダー 2">
            <a:extLst>
              <a:ext uri="{FF2B5EF4-FFF2-40B4-BE49-F238E27FC236}">
                <a16:creationId xmlns:a16="http://schemas.microsoft.com/office/drawing/2014/main" id="{BF3C9DB3-A823-4862-A280-83A72D66796F}"/>
              </a:ext>
            </a:extLst>
          </p:cNvPr>
          <p:cNvSpPr>
            <a:spLocks noGrp="1"/>
          </p:cNvSpPr>
          <p:nvPr>
            <p:ph idx="1"/>
          </p:nvPr>
        </p:nvSpPr>
        <p:spPr>
          <a:xfrm>
            <a:off x="153244" y="1332833"/>
            <a:ext cx="11927840" cy="2054091"/>
          </a:xfrm>
        </p:spPr>
        <p:txBody>
          <a:bodyPr/>
          <a:lstStyle/>
          <a:p>
            <a:r>
              <a:rPr kumimoji="1" lang="ja-JP" altLang="en-US" dirty="0"/>
              <a:t>センサをつかう</a:t>
            </a:r>
            <a:r>
              <a:rPr kumimoji="1" lang="ja-JP" altLang="en-US" dirty="0" err="1"/>
              <a:t>め</a:t>
            </a:r>
            <a:r>
              <a:rPr kumimoji="1" lang="ja-JP" altLang="en-US" dirty="0"/>
              <a:t>いれいとして、「はい</a:t>
            </a:r>
            <a:r>
              <a:rPr kumimoji="1" lang="en-US" altLang="ja-JP" dirty="0"/>
              <a:t>/</a:t>
            </a:r>
            <a:r>
              <a:rPr kumimoji="1" lang="ja-JP" altLang="en-US" dirty="0"/>
              <a:t>いいえ」の分岐（ぶんき）ブロックがつかえるようになります。</a:t>
            </a:r>
            <a:endParaRPr kumimoji="1" lang="en-US" altLang="ja-JP" dirty="0"/>
          </a:p>
          <a:p>
            <a:pPr lvl="1"/>
            <a:r>
              <a:rPr kumimoji="1" lang="ja-JP" altLang="en-US" dirty="0"/>
              <a:t>ロボットに今のセンサがある数字より小さい（または大きい）かし</a:t>
            </a:r>
            <a:r>
              <a:rPr kumimoji="1" lang="ja-JP" altLang="en-US" dirty="0" err="1"/>
              <a:t>つもん</a:t>
            </a:r>
            <a:r>
              <a:rPr kumimoji="1" lang="ja-JP" altLang="en-US" dirty="0"/>
              <a:t>します。</a:t>
            </a:r>
            <a:endParaRPr kumimoji="1" lang="en-US" altLang="ja-JP" dirty="0"/>
          </a:p>
          <a:p>
            <a:pPr lvl="1"/>
            <a:r>
              <a:rPr lang="ja-JP" altLang="en-US" dirty="0"/>
              <a:t>もし、しつもんの答えが「はい」なら、間にはさんだめいれいをじっこうします。</a:t>
            </a:r>
            <a:endParaRPr lang="en-US" altLang="ja-JP" dirty="0"/>
          </a:p>
          <a:p>
            <a:pPr lvl="1"/>
            <a:r>
              <a:rPr kumimoji="1" lang="ja-JP" altLang="en-US" dirty="0"/>
              <a:t>しつもんの答えが「いいえ」なら、間にはさんだめいれいはじっこうしません。</a:t>
            </a:r>
          </a:p>
        </p:txBody>
      </p:sp>
      <p:sp>
        <p:nvSpPr>
          <p:cNvPr id="5" name="吹き出し: 角を丸めた四角形 4">
            <a:extLst>
              <a:ext uri="{FF2B5EF4-FFF2-40B4-BE49-F238E27FC236}">
                <a16:creationId xmlns:a16="http://schemas.microsoft.com/office/drawing/2014/main" id="{A60A1FB6-A17E-4B56-B090-3CF49AE3ABA5}"/>
              </a:ext>
            </a:extLst>
          </p:cNvPr>
          <p:cNvSpPr/>
          <p:nvPr/>
        </p:nvSpPr>
        <p:spPr>
          <a:xfrm>
            <a:off x="8247807" y="3565501"/>
            <a:ext cx="1795890" cy="525582"/>
          </a:xfrm>
          <a:prstGeom prst="wedgeRoundRectCallout">
            <a:avLst>
              <a:gd name="adj1" fmla="val -76075"/>
              <a:gd name="adj2" fmla="val 25586"/>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ロボットにきくしつもん</a:t>
            </a:r>
            <a:endParaRPr kumimoji="1" lang="ja-JP" altLang="en-US" sz="1400" dirty="0"/>
          </a:p>
        </p:txBody>
      </p:sp>
      <p:grpSp>
        <p:nvGrpSpPr>
          <p:cNvPr id="10" name="グループ化 9">
            <a:extLst>
              <a:ext uri="{FF2B5EF4-FFF2-40B4-BE49-F238E27FC236}">
                <a16:creationId xmlns:a16="http://schemas.microsoft.com/office/drawing/2014/main" id="{A26E7350-8CB2-462D-A09D-93E364AE390D}"/>
              </a:ext>
            </a:extLst>
          </p:cNvPr>
          <p:cNvGrpSpPr/>
          <p:nvPr/>
        </p:nvGrpSpPr>
        <p:grpSpPr>
          <a:xfrm>
            <a:off x="6556347" y="4149169"/>
            <a:ext cx="2586282" cy="681998"/>
            <a:chOff x="6556347" y="4149169"/>
            <a:chExt cx="2586282" cy="681998"/>
          </a:xfrm>
        </p:grpSpPr>
        <p:sp>
          <p:nvSpPr>
            <p:cNvPr id="6" name="吹き出し: 角を丸めた四角形 5">
              <a:extLst>
                <a:ext uri="{FF2B5EF4-FFF2-40B4-BE49-F238E27FC236}">
                  <a16:creationId xmlns:a16="http://schemas.microsoft.com/office/drawing/2014/main" id="{A3FEB087-F7E1-4D3B-BDDA-20DC12C5AEA6}"/>
                </a:ext>
              </a:extLst>
            </p:cNvPr>
            <p:cNvSpPr/>
            <p:nvPr/>
          </p:nvSpPr>
          <p:spPr>
            <a:xfrm>
              <a:off x="7096553" y="4305585"/>
              <a:ext cx="2046076" cy="525582"/>
            </a:xfrm>
            <a:prstGeom prst="wedgeRoundRectCallout">
              <a:avLst>
                <a:gd name="adj1" fmla="val -67634"/>
                <a:gd name="adj2" fmla="val -36273"/>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dirty="0"/>
                <a:t>こたえが「はい」ならじっこうする</a:t>
              </a:r>
            </a:p>
          </p:txBody>
        </p:sp>
        <p:sp>
          <p:nvSpPr>
            <p:cNvPr id="16" name="右大かっこ 15">
              <a:extLst>
                <a:ext uri="{FF2B5EF4-FFF2-40B4-BE49-F238E27FC236}">
                  <a16:creationId xmlns:a16="http://schemas.microsoft.com/office/drawing/2014/main" id="{9F7B78E6-1D69-49B1-99FF-38D49BBC2B43}"/>
                </a:ext>
              </a:extLst>
            </p:cNvPr>
            <p:cNvSpPr/>
            <p:nvPr/>
          </p:nvSpPr>
          <p:spPr>
            <a:xfrm>
              <a:off x="6556347" y="4149169"/>
              <a:ext cx="104140" cy="344271"/>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4532A7DC-AFDA-4229-87AA-6C4E0F849231}"/>
              </a:ext>
            </a:extLst>
          </p:cNvPr>
          <p:cNvGrpSpPr/>
          <p:nvPr/>
        </p:nvGrpSpPr>
        <p:grpSpPr>
          <a:xfrm>
            <a:off x="721660" y="5008169"/>
            <a:ext cx="1735773" cy="1435357"/>
            <a:chOff x="721660" y="5008169"/>
            <a:chExt cx="1735773" cy="1435357"/>
          </a:xfrm>
        </p:grpSpPr>
        <p:grpSp>
          <p:nvGrpSpPr>
            <p:cNvPr id="18" name="グループ化 17">
              <a:extLst>
                <a:ext uri="{FF2B5EF4-FFF2-40B4-BE49-F238E27FC236}">
                  <a16:creationId xmlns:a16="http://schemas.microsoft.com/office/drawing/2014/main" id="{D2E920D1-373E-4FB9-B360-DF448C44DEF3}"/>
                </a:ext>
              </a:extLst>
            </p:cNvPr>
            <p:cNvGrpSpPr/>
            <p:nvPr/>
          </p:nvGrpSpPr>
          <p:grpSpPr>
            <a:xfrm>
              <a:off x="721660" y="5698408"/>
              <a:ext cx="612648" cy="745118"/>
              <a:chOff x="246142" y="4144522"/>
              <a:chExt cx="612648" cy="745118"/>
            </a:xfrm>
          </p:grpSpPr>
          <p:sp>
            <p:nvSpPr>
              <p:cNvPr id="19" name="フローチャート: 論理積ゲート 18">
                <a:extLst>
                  <a:ext uri="{FF2B5EF4-FFF2-40B4-BE49-F238E27FC236}">
                    <a16:creationId xmlns:a16="http://schemas.microsoft.com/office/drawing/2014/main" id="{BDC9ADE9-6FE7-46D9-8073-35E8D3C02C6B}"/>
                  </a:ext>
                </a:extLst>
              </p:cNvPr>
              <p:cNvSpPr/>
              <p:nvPr/>
            </p:nvSpPr>
            <p:spPr>
              <a:xfrm rot="16200000">
                <a:off x="375984" y="4406835"/>
                <a:ext cx="352963" cy="612648"/>
              </a:xfrm>
              <a:prstGeom prst="flowChartDelay">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20" name="スマイル 19">
                <a:extLst>
                  <a:ext uri="{FF2B5EF4-FFF2-40B4-BE49-F238E27FC236}">
                    <a16:creationId xmlns:a16="http://schemas.microsoft.com/office/drawing/2014/main" id="{69E72930-A74E-41CE-B2DB-DECA5B4A46B1}"/>
                  </a:ext>
                </a:extLst>
              </p:cNvPr>
              <p:cNvSpPr/>
              <p:nvPr/>
            </p:nvSpPr>
            <p:spPr>
              <a:xfrm>
                <a:off x="313652" y="4144522"/>
                <a:ext cx="460266" cy="460266"/>
              </a:xfrm>
              <a:prstGeom prst="smileyFac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p>
            </p:txBody>
          </p:sp>
        </p:grpSp>
        <p:sp>
          <p:nvSpPr>
            <p:cNvPr id="30" name="吹き出し: 角を丸めた四角形 29">
              <a:extLst>
                <a:ext uri="{FF2B5EF4-FFF2-40B4-BE49-F238E27FC236}">
                  <a16:creationId xmlns:a16="http://schemas.microsoft.com/office/drawing/2014/main" id="{E2EB67C8-8DC3-42FB-BEEE-0137BCA1C8B8}"/>
                </a:ext>
              </a:extLst>
            </p:cNvPr>
            <p:cNvSpPr/>
            <p:nvPr/>
          </p:nvSpPr>
          <p:spPr>
            <a:xfrm>
              <a:off x="1129452" y="5008169"/>
              <a:ext cx="1327981" cy="746093"/>
            </a:xfrm>
            <a:prstGeom prst="wedgeRoundRectCallout">
              <a:avLst>
                <a:gd name="adj1" fmla="val -42497"/>
                <a:gd name="adj2" fmla="val 87797"/>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00" dirty="0"/>
                <a:t>センサは</a:t>
              </a:r>
              <a:r>
                <a:rPr lang="en-US" altLang="ja-JP" sz="1600" dirty="0"/>
                <a:t>100</a:t>
              </a:r>
              <a:r>
                <a:rPr lang="ja-JP" altLang="en-US" sz="1600" dirty="0"/>
                <a:t>より</a:t>
              </a:r>
              <a:endParaRPr lang="en-US" altLang="ja-JP" sz="1600" dirty="0"/>
            </a:p>
            <a:p>
              <a:pPr algn="ctr"/>
              <a:r>
                <a:rPr lang="ja-JP" altLang="en-US" sz="1600" dirty="0"/>
                <a:t>大きい</a:t>
              </a:r>
              <a:r>
                <a:rPr lang="en-US" altLang="ja-JP" sz="1600" dirty="0"/>
                <a:t>?</a:t>
              </a:r>
              <a:endParaRPr kumimoji="1" lang="ja-JP" altLang="en-US" sz="1400" dirty="0"/>
            </a:p>
          </p:txBody>
        </p:sp>
      </p:grpSp>
      <p:grpSp>
        <p:nvGrpSpPr>
          <p:cNvPr id="9" name="グループ化 8">
            <a:extLst>
              <a:ext uri="{FF2B5EF4-FFF2-40B4-BE49-F238E27FC236}">
                <a16:creationId xmlns:a16="http://schemas.microsoft.com/office/drawing/2014/main" id="{8A85B2A2-1117-47AA-98D6-D69C48758C02}"/>
              </a:ext>
            </a:extLst>
          </p:cNvPr>
          <p:cNvGrpSpPr/>
          <p:nvPr/>
        </p:nvGrpSpPr>
        <p:grpSpPr>
          <a:xfrm>
            <a:off x="6660487" y="5090268"/>
            <a:ext cx="1735773" cy="1435357"/>
            <a:chOff x="6660487" y="5090268"/>
            <a:chExt cx="1735773" cy="1435357"/>
          </a:xfrm>
        </p:grpSpPr>
        <p:grpSp>
          <p:nvGrpSpPr>
            <p:cNvPr id="36" name="グループ化 35">
              <a:extLst>
                <a:ext uri="{FF2B5EF4-FFF2-40B4-BE49-F238E27FC236}">
                  <a16:creationId xmlns:a16="http://schemas.microsoft.com/office/drawing/2014/main" id="{BF9C7A3D-2BD1-4824-8557-714AE0E8C49E}"/>
                </a:ext>
              </a:extLst>
            </p:cNvPr>
            <p:cNvGrpSpPr/>
            <p:nvPr/>
          </p:nvGrpSpPr>
          <p:grpSpPr>
            <a:xfrm>
              <a:off x="6660487" y="5780507"/>
              <a:ext cx="612648" cy="745118"/>
              <a:chOff x="246142" y="4144522"/>
              <a:chExt cx="612648" cy="745118"/>
            </a:xfrm>
          </p:grpSpPr>
          <p:sp>
            <p:nvSpPr>
              <p:cNvPr id="37" name="フローチャート: 論理積ゲート 36">
                <a:extLst>
                  <a:ext uri="{FF2B5EF4-FFF2-40B4-BE49-F238E27FC236}">
                    <a16:creationId xmlns:a16="http://schemas.microsoft.com/office/drawing/2014/main" id="{12F74497-B8A2-4695-AFA5-DE72E7B5BE24}"/>
                  </a:ext>
                </a:extLst>
              </p:cNvPr>
              <p:cNvSpPr/>
              <p:nvPr/>
            </p:nvSpPr>
            <p:spPr>
              <a:xfrm rot="16200000">
                <a:off x="375984" y="4406835"/>
                <a:ext cx="352963" cy="612648"/>
              </a:xfrm>
              <a:prstGeom prst="flowChartDelay">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38" name="スマイル 37">
                <a:extLst>
                  <a:ext uri="{FF2B5EF4-FFF2-40B4-BE49-F238E27FC236}">
                    <a16:creationId xmlns:a16="http://schemas.microsoft.com/office/drawing/2014/main" id="{D79C81E2-FCBC-4210-9EE9-085E24122266}"/>
                  </a:ext>
                </a:extLst>
              </p:cNvPr>
              <p:cNvSpPr/>
              <p:nvPr/>
            </p:nvSpPr>
            <p:spPr>
              <a:xfrm>
                <a:off x="313652" y="4144522"/>
                <a:ext cx="460266" cy="460266"/>
              </a:xfrm>
              <a:prstGeom prst="smileyFac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p>
            </p:txBody>
          </p:sp>
        </p:grpSp>
        <p:sp>
          <p:nvSpPr>
            <p:cNvPr id="39" name="吹き出し: 角を丸めた四角形 38">
              <a:extLst>
                <a:ext uri="{FF2B5EF4-FFF2-40B4-BE49-F238E27FC236}">
                  <a16:creationId xmlns:a16="http://schemas.microsoft.com/office/drawing/2014/main" id="{A5E8223F-E373-4F77-A9DE-F7865C824987}"/>
                </a:ext>
              </a:extLst>
            </p:cNvPr>
            <p:cNvSpPr/>
            <p:nvPr/>
          </p:nvSpPr>
          <p:spPr>
            <a:xfrm>
              <a:off x="7068279" y="5090268"/>
              <a:ext cx="1327981" cy="746093"/>
            </a:xfrm>
            <a:prstGeom prst="wedgeRoundRectCallout">
              <a:avLst>
                <a:gd name="adj1" fmla="val -42497"/>
                <a:gd name="adj2" fmla="val 87797"/>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00" dirty="0"/>
                <a:t>センサは</a:t>
              </a:r>
              <a:r>
                <a:rPr lang="en-US" altLang="ja-JP" sz="1600" dirty="0"/>
                <a:t>100</a:t>
              </a:r>
              <a:r>
                <a:rPr lang="ja-JP" altLang="en-US" sz="1600" dirty="0"/>
                <a:t>より</a:t>
              </a:r>
              <a:endParaRPr lang="en-US" altLang="ja-JP" sz="1600" dirty="0"/>
            </a:p>
            <a:p>
              <a:pPr algn="ctr"/>
              <a:r>
                <a:rPr lang="ja-JP" altLang="en-US" sz="1600" dirty="0"/>
                <a:t>大きい</a:t>
              </a:r>
              <a:r>
                <a:rPr lang="en-US" altLang="ja-JP" sz="1600" dirty="0"/>
                <a:t>?</a:t>
              </a:r>
              <a:endParaRPr kumimoji="1" lang="ja-JP" altLang="en-US" sz="1400" dirty="0"/>
            </a:p>
          </p:txBody>
        </p:sp>
      </p:grpSp>
      <p:grpSp>
        <p:nvGrpSpPr>
          <p:cNvPr id="7" name="グループ化 6">
            <a:extLst>
              <a:ext uri="{FF2B5EF4-FFF2-40B4-BE49-F238E27FC236}">
                <a16:creationId xmlns:a16="http://schemas.microsoft.com/office/drawing/2014/main" id="{8D41ED8B-FCB9-4AFA-94E2-20A2328C2F3B}"/>
              </a:ext>
            </a:extLst>
          </p:cNvPr>
          <p:cNvGrpSpPr/>
          <p:nvPr/>
        </p:nvGrpSpPr>
        <p:grpSpPr>
          <a:xfrm>
            <a:off x="2747976" y="4831168"/>
            <a:ext cx="2344736" cy="1935753"/>
            <a:chOff x="2747976" y="4831168"/>
            <a:chExt cx="2344736" cy="1935753"/>
          </a:xfrm>
        </p:grpSpPr>
        <p:pic>
          <p:nvPicPr>
            <p:cNvPr id="14" name="図 13">
              <a:extLst>
                <a:ext uri="{FF2B5EF4-FFF2-40B4-BE49-F238E27FC236}">
                  <a16:creationId xmlns:a16="http://schemas.microsoft.com/office/drawing/2014/main" id="{2C9FA4B0-B2BA-4AD0-981D-F67361257D3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47976" y="5686607"/>
              <a:ext cx="680720" cy="721360"/>
            </a:xfrm>
            <a:prstGeom prst="rect">
              <a:avLst/>
            </a:prstGeom>
          </p:spPr>
        </p:pic>
        <p:pic>
          <p:nvPicPr>
            <p:cNvPr id="27" name="図 26">
              <a:extLst>
                <a:ext uri="{FF2B5EF4-FFF2-40B4-BE49-F238E27FC236}">
                  <a16:creationId xmlns:a16="http://schemas.microsoft.com/office/drawing/2014/main" id="{403A5D89-4429-4E02-BE45-AF4579ED6C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17415" y="5743860"/>
              <a:ext cx="1475297" cy="533559"/>
            </a:xfrm>
            <a:prstGeom prst="rect">
              <a:avLst/>
            </a:prstGeom>
          </p:spPr>
        </p:pic>
        <p:sp>
          <p:nvSpPr>
            <p:cNvPr id="33" name="矢印: ストライプ 32">
              <a:extLst>
                <a:ext uri="{FF2B5EF4-FFF2-40B4-BE49-F238E27FC236}">
                  <a16:creationId xmlns:a16="http://schemas.microsoft.com/office/drawing/2014/main" id="{A25C2C4B-1F1E-4D48-9A2B-620EC6FDE8F8}"/>
                </a:ext>
              </a:extLst>
            </p:cNvPr>
            <p:cNvSpPr/>
            <p:nvPr/>
          </p:nvSpPr>
          <p:spPr>
            <a:xfrm rot="16200000">
              <a:off x="2908859" y="6422672"/>
              <a:ext cx="358955" cy="329544"/>
            </a:xfrm>
            <a:prstGeom prst="stripedRightArrow">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思考の吹き出し: 雲形 33">
              <a:extLst>
                <a:ext uri="{FF2B5EF4-FFF2-40B4-BE49-F238E27FC236}">
                  <a16:creationId xmlns:a16="http://schemas.microsoft.com/office/drawing/2014/main" id="{92973409-EC05-4AA6-8840-9074F9C9467E}"/>
                </a:ext>
              </a:extLst>
            </p:cNvPr>
            <p:cNvSpPr/>
            <p:nvPr/>
          </p:nvSpPr>
          <p:spPr>
            <a:xfrm>
              <a:off x="3393437" y="4831168"/>
              <a:ext cx="1545815" cy="853336"/>
            </a:xfrm>
            <a:prstGeom prst="cloudCallout">
              <a:avLst>
                <a:gd name="adj1" fmla="val -58746"/>
                <a:gd name="adj2" fmla="val 88583"/>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ja-JP" altLang="en-US" sz="1400" dirty="0"/>
                <a:t>いいえ</a:t>
              </a:r>
              <a:r>
                <a:rPr kumimoji="1" lang="en-US" altLang="ja-JP" sz="1400" dirty="0"/>
                <a:t>!</a:t>
              </a:r>
            </a:p>
            <a:p>
              <a:pPr algn="ctr"/>
              <a:r>
                <a:rPr lang="ja-JP" altLang="en-US" sz="1400" dirty="0"/>
                <a:t>まだまえに進むよ！</a:t>
              </a:r>
              <a:endParaRPr kumimoji="1" lang="ja-JP" altLang="en-US" sz="1400" dirty="0"/>
            </a:p>
          </p:txBody>
        </p:sp>
        <p:sp>
          <p:nvSpPr>
            <p:cNvPr id="35" name="矢印: ストライプ 34">
              <a:extLst>
                <a:ext uri="{FF2B5EF4-FFF2-40B4-BE49-F238E27FC236}">
                  <a16:creationId xmlns:a16="http://schemas.microsoft.com/office/drawing/2014/main" id="{A5FA55FD-A323-4D85-9694-B72C867C7148}"/>
                </a:ext>
              </a:extLst>
            </p:cNvPr>
            <p:cNvSpPr/>
            <p:nvPr/>
          </p:nvSpPr>
          <p:spPr>
            <a:xfrm rot="16200000">
              <a:off x="2908860" y="5306796"/>
              <a:ext cx="358955" cy="329544"/>
            </a:xfrm>
            <a:prstGeom prst="stripedRightArrow">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a:extLst>
                <a:ext uri="{FF2B5EF4-FFF2-40B4-BE49-F238E27FC236}">
                  <a16:creationId xmlns:a16="http://schemas.microsoft.com/office/drawing/2014/main" id="{580846C5-E6FC-49D9-8B3C-047217EB0561}"/>
                </a:ext>
              </a:extLst>
            </p:cNvPr>
            <p:cNvCxnSpPr/>
            <p:nvPr/>
          </p:nvCxnSpPr>
          <p:spPr>
            <a:xfrm>
              <a:off x="4429760" y="6101343"/>
              <a:ext cx="4673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グループ化 11">
            <a:extLst>
              <a:ext uri="{FF2B5EF4-FFF2-40B4-BE49-F238E27FC236}">
                <a16:creationId xmlns:a16="http://schemas.microsoft.com/office/drawing/2014/main" id="{FD2D4F21-E12C-49B5-84FB-8E44E08ED269}"/>
              </a:ext>
            </a:extLst>
          </p:cNvPr>
          <p:cNvGrpSpPr/>
          <p:nvPr/>
        </p:nvGrpSpPr>
        <p:grpSpPr>
          <a:xfrm>
            <a:off x="8547033" y="4860195"/>
            <a:ext cx="2405235" cy="1906727"/>
            <a:chOff x="8547033" y="4860195"/>
            <a:chExt cx="2405235" cy="1906727"/>
          </a:xfrm>
        </p:grpSpPr>
        <p:pic>
          <p:nvPicPr>
            <p:cNvPr id="11" name="図 10">
              <a:extLst>
                <a:ext uri="{FF2B5EF4-FFF2-40B4-BE49-F238E27FC236}">
                  <a16:creationId xmlns:a16="http://schemas.microsoft.com/office/drawing/2014/main" id="{4AA00D5C-05FF-4D22-B4B7-EAA25609C7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69023" y="5794701"/>
              <a:ext cx="1583245" cy="533559"/>
            </a:xfrm>
            <a:prstGeom prst="rect">
              <a:avLst/>
            </a:prstGeom>
          </p:spPr>
        </p:pic>
        <p:pic>
          <p:nvPicPr>
            <p:cNvPr id="25" name="図 24">
              <a:extLst>
                <a:ext uri="{FF2B5EF4-FFF2-40B4-BE49-F238E27FC236}">
                  <a16:creationId xmlns:a16="http://schemas.microsoft.com/office/drawing/2014/main" id="{90A3339E-CCA2-445B-99F7-054E810122B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547033" y="5651046"/>
              <a:ext cx="762000" cy="792480"/>
            </a:xfrm>
            <a:prstGeom prst="rect">
              <a:avLst/>
            </a:prstGeom>
          </p:spPr>
        </p:pic>
        <p:sp>
          <p:nvSpPr>
            <p:cNvPr id="40" name="矢印: ストライプ 39">
              <a:extLst>
                <a:ext uri="{FF2B5EF4-FFF2-40B4-BE49-F238E27FC236}">
                  <a16:creationId xmlns:a16="http://schemas.microsoft.com/office/drawing/2014/main" id="{D6F9D626-69C2-427B-9600-2CDFC243D8DC}"/>
                </a:ext>
              </a:extLst>
            </p:cNvPr>
            <p:cNvSpPr/>
            <p:nvPr/>
          </p:nvSpPr>
          <p:spPr>
            <a:xfrm rot="16200000">
              <a:off x="8798380" y="6422673"/>
              <a:ext cx="358955" cy="329544"/>
            </a:xfrm>
            <a:prstGeom prst="stripedRightArrow">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思考の吹き出し: 雲形 40">
              <a:extLst>
                <a:ext uri="{FF2B5EF4-FFF2-40B4-BE49-F238E27FC236}">
                  <a16:creationId xmlns:a16="http://schemas.microsoft.com/office/drawing/2014/main" id="{03E89E11-F6AE-4E96-B052-7286D2FD7B65}"/>
                </a:ext>
              </a:extLst>
            </p:cNvPr>
            <p:cNvSpPr/>
            <p:nvPr/>
          </p:nvSpPr>
          <p:spPr>
            <a:xfrm>
              <a:off x="9238515" y="4860195"/>
              <a:ext cx="1545815" cy="853336"/>
            </a:xfrm>
            <a:prstGeom prst="cloudCallout">
              <a:avLst>
                <a:gd name="adj1" fmla="val -56117"/>
                <a:gd name="adj2" fmla="val 69533"/>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ja-JP" altLang="en-US" sz="1400" dirty="0"/>
                <a:t>はい</a:t>
              </a:r>
              <a:r>
                <a:rPr kumimoji="1" lang="en-US" altLang="ja-JP" sz="1400" dirty="0"/>
                <a:t>!</a:t>
              </a:r>
            </a:p>
            <a:p>
              <a:pPr algn="ctr"/>
              <a:r>
                <a:rPr lang="ja-JP" altLang="en-US" sz="1400" dirty="0"/>
                <a:t>止まって</a:t>
              </a:r>
              <a:endParaRPr lang="en-US" altLang="ja-JP" sz="1400" dirty="0"/>
            </a:p>
            <a:p>
              <a:pPr algn="ctr"/>
              <a:r>
                <a:rPr lang="ja-JP" altLang="en-US" sz="1400" dirty="0"/>
                <a:t>おわるよ</a:t>
              </a:r>
              <a:r>
                <a:rPr lang="en-US" altLang="ja-JP" sz="1400" dirty="0"/>
                <a:t>!</a:t>
              </a:r>
              <a:endParaRPr kumimoji="1" lang="ja-JP" altLang="en-US" sz="1400" dirty="0"/>
            </a:p>
          </p:txBody>
        </p:sp>
        <p:cxnSp>
          <p:nvCxnSpPr>
            <p:cNvPr id="44" name="直線コネクタ 43">
              <a:extLst>
                <a:ext uri="{FF2B5EF4-FFF2-40B4-BE49-F238E27FC236}">
                  <a16:creationId xmlns:a16="http://schemas.microsoft.com/office/drawing/2014/main" id="{50934CB5-70BB-4F93-B216-255E86A33DA9}"/>
                </a:ext>
              </a:extLst>
            </p:cNvPr>
            <p:cNvCxnSpPr/>
            <p:nvPr/>
          </p:nvCxnSpPr>
          <p:spPr>
            <a:xfrm>
              <a:off x="10316970" y="6158674"/>
              <a:ext cx="4673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514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5ED55F-2837-44FF-8228-4149BF6AB4B1}"/>
              </a:ext>
            </a:extLst>
          </p:cNvPr>
          <p:cNvSpPr>
            <a:spLocks noGrp="1"/>
          </p:cNvSpPr>
          <p:nvPr>
            <p:ph type="title"/>
          </p:nvPr>
        </p:nvSpPr>
        <p:spPr/>
        <p:txBody>
          <a:bodyPr/>
          <a:lstStyle/>
          <a:p>
            <a:r>
              <a:rPr kumimoji="1" lang="ja-JP" altLang="en-US" dirty="0"/>
              <a:t>コース</a:t>
            </a:r>
            <a:r>
              <a:rPr kumimoji="1" lang="en-US" altLang="ja-JP" dirty="0"/>
              <a:t>5:</a:t>
            </a:r>
            <a:r>
              <a:rPr lang="ja-JP" altLang="en-US" dirty="0"/>
              <a:t>黒い線で止まってみよう</a:t>
            </a:r>
            <a:endParaRPr kumimoji="1" lang="ja-JP" altLang="en-US" dirty="0"/>
          </a:p>
        </p:txBody>
      </p:sp>
      <p:sp>
        <p:nvSpPr>
          <p:cNvPr id="3" name="コンテンツ プレースホルダー 2">
            <a:extLst>
              <a:ext uri="{FF2B5EF4-FFF2-40B4-BE49-F238E27FC236}">
                <a16:creationId xmlns:a16="http://schemas.microsoft.com/office/drawing/2014/main" id="{9E3D4A8C-CCDE-4284-B859-ACD88AE51456}"/>
              </a:ext>
            </a:extLst>
          </p:cNvPr>
          <p:cNvSpPr>
            <a:spLocks noGrp="1"/>
          </p:cNvSpPr>
          <p:nvPr>
            <p:ph idx="1"/>
          </p:nvPr>
        </p:nvSpPr>
        <p:spPr>
          <a:xfrm>
            <a:off x="2661920" y="1470025"/>
            <a:ext cx="9342120" cy="4351338"/>
          </a:xfrm>
        </p:spPr>
        <p:txBody>
          <a:bodyPr/>
          <a:lstStyle/>
          <a:p>
            <a:r>
              <a:rPr kumimoji="1" lang="ja-JP" altLang="en-US" dirty="0"/>
              <a:t>コース</a:t>
            </a:r>
            <a:r>
              <a:rPr kumimoji="1" lang="en-US" altLang="ja-JP" dirty="0"/>
              <a:t>1</a:t>
            </a:r>
            <a:r>
              <a:rPr kumimoji="1" lang="ja-JP" altLang="en-US" dirty="0"/>
              <a:t>のように「ゴールまで進む」プログラムですが、「つづける」がありません</a:t>
            </a:r>
            <a:r>
              <a:rPr kumimoji="1" lang="en-US" altLang="ja-JP" dirty="0"/>
              <a:t>!?</a:t>
            </a:r>
          </a:p>
          <a:p>
            <a:pPr marL="457200" lvl="1" indent="0">
              <a:buNone/>
            </a:pPr>
            <a:r>
              <a:rPr kumimoji="1" lang="ja-JP" altLang="en-US" dirty="0"/>
              <a:t>①「つづける」をつかわずに、まえに進みつづける</a:t>
            </a:r>
            <a:endParaRPr kumimoji="1" lang="en-US" altLang="ja-JP" dirty="0"/>
          </a:p>
          <a:p>
            <a:pPr marL="457200" lvl="1" indent="0">
              <a:buNone/>
            </a:pPr>
            <a:r>
              <a:rPr lang="ja-JP" altLang="en-US" dirty="0"/>
              <a:t>②センサが黒い線をみつけたら、止まってプログラムをおわる</a:t>
            </a:r>
            <a:endParaRPr lang="en-US" altLang="ja-JP" dirty="0"/>
          </a:p>
          <a:p>
            <a:pPr marL="457200" lvl="1" indent="0">
              <a:buNone/>
            </a:pPr>
            <a:r>
              <a:rPr kumimoji="1" lang="ja-JP" altLang="en-US" dirty="0"/>
              <a:t>この二つをどうやってプログラムする？</a:t>
            </a:r>
            <a:endParaRPr kumimoji="1" lang="en-US" altLang="ja-JP" dirty="0"/>
          </a:p>
          <a:p>
            <a:pPr marL="457200" lvl="1" indent="0">
              <a:buNone/>
            </a:pPr>
            <a:endParaRPr lang="en-US" altLang="ja-JP" dirty="0"/>
          </a:p>
          <a:p>
            <a:pPr marL="457200" lvl="1" indent="0">
              <a:buNone/>
            </a:pPr>
            <a:r>
              <a:rPr kumimoji="1" lang="ja-JP" altLang="en-US" dirty="0"/>
              <a:t>まずは、つかえるブロックを見てみよう。</a:t>
            </a:r>
          </a:p>
        </p:txBody>
      </p:sp>
      <p:pic>
        <p:nvPicPr>
          <p:cNvPr id="4" name="図 3">
            <a:extLst>
              <a:ext uri="{FF2B5EF4-FFF2-40B4-BE49-F238E27FC236}">
                <a16:creationId xmlns:a16="http://schemas.microsoft.com/office/drawing/2014/main" id="{A4C89A1A-9722-4BD0-B7F3-C86861108B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5120" y="2181225"/>
            <a:ext cx="2560823" cy="3149600"/>
          </a:xfrm>
          <a:prstGeom prst="rect">
            <a:avLst/>
          </a:prstGeom>
        </p:spPr>
      </p:pic>
      <p:sp>
        <p:nvSpPr>
          <p:cNvPr id="5" name="矢印: ストライプ 4">
            <a:extLst>
              <a:ext uri="{FF2B5EF4-FFF2-40B4-BE49-F238E27FC236}">
                <a16:creationId xmlns:a16="http://schemas.microsoft.com/office/drawing/2014/main" id="{A2AC4AC5-181F-4D59-8950-BBEF64D2F130}"/>
              </a:ext>
            </a:extLst>
          </p:cNvPr>
          <p:cNvSpPr/>
          <p:nvPr/>
        </p:nvSpPr>
        <p:spPr>
          <a:xfrm rot="16200000">
            <a:off x="886206" y="3816139"/>
            <a:ext cx="1426254" cy="276055"/>
          </a:xfrm>
          <a:prstGeom prst="stripedRightArrow">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吹き出し: 角を丸めた四角形 5">
            <a:extLst>
              <a:ext uri="{FF2B5EF4-FFF2-40B4-BE49-F238E27FC236}">
                <a16:creationId xmlns:a16="http://schemas.microsoft.com/office/drawing/2014/main" id="{4DFF6E64-9B6F-4CCA-A739-05C16F849D76}"/>
              </a:ext>
            </a:extLst>
          </p:cNvPr>
          <p:cNvSpPr/>
          <p:nvPr/>
        </p:nvSpPr>
        <p:spPr>
          <a:xfrm>
            <a:off x="310686" y="3756025"/>
            <a:ext cx="1062587" cy="604934"/>
          </a:xfrm>
          <a:prstGeom prst="wedgeRoundRectCallout">
            <a:avLst>
              <a:gd name="adj1" fmla="val 76593"/>
              <a:gd name="adj2" fmla="val 35277"/>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①進み</a:t>
            </a:r>
            <a:endParaRPr lang="en-US" altLang="ja-JP" sz="1600" dirty="0"/>
          </a:p>
          <a:p>
            <a:pPr algn="ctr"/>
            <a:r>
              <a:rPr lang="ja-JP" altLang="en-US" sz="1600" dirty="0"/>
              <a:t>つづける</a:t>
            </a:r>
            <a:endParaRPr kumimoji="1" lang="ja-JP" altLang="en-US" sz="1400" dirty="0"/>
          </a:p>
        </p:txBody>
      </p:sp>
      <p:sp>
        <p:nvSpPr>
          <p:cNvPr id="7" name="吹き出し: 角を丸めた四角形 6">
            <a:extLst>
              <a:ext uri="{FF2B5EF4-FFF2-40B4-BE49-F238E27FC236}">
                <a16:creationId xmlns:a16="http://schemas.microsoft.com/office/drawing/2014/main" id="{00433A96-BAF9-419D-9426-DD4B34628BD5}"/>
              </a:ext>
            </a:extLst>
          </p:cNvPr>
          <p:cNvSpPr/>
          <p:nvPr/>
        </p:nvSpPr>
        <p:spPr>
          <a:xfrm>
            <a:off x="1373273" y="1968706"/>
            <a:ext cx="1437640" cy="604934"/>
          </a:xfrm>
          <a:prstGeom prst="wedgeRoundRectCallout">
            <a:avLst>
              <a:gd name="adj1" fmla="val -24966"/>
              <a:gd name="adj2" fmla="val 83983"/>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②黒い線を見て止まる</a:t>
            </a:r>
            <a:endParaRPr kumimoji="1" lang="ja-JP" altLang="en-US" sz="1400" dirty="0"/>
          </a:p>
        </p:txBody>
      </p:sp>
      <p:pic>
        <p:nvPicPr>
          <p:cNvPr id="8" name="図 7">
            <a:extLst>
              <a:ext uri="{FF2B5EF4-FFF2-40B4-BE49-F238E27FC236}">
                <a16:creationId xmlns:a16="http://schemas.microsoft.com/office/drawing/2014/main" id="{793BE466-0A93-4F59-B0BF-6236EF452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368857" y="2747589"/>
            <a:ext cx="519859" cy="426402"/>
          </a:xfrm>
          <a:prstGeom prst="rect">
            <a:avLst/>
          </a:prstGeom>
          <a:blipFill dpi="0" rotWithShape="1">
            <a:blip r:embed="rId4">
              <a:alphaModFix amt="0"/>
            </a:blip>
            <a:srcRect/>
            <a:tile tx="0" ty="0" sx="100000" sy="100000" flip="none" algn="tl"/>
          </a:blipFill>
        </p:spPr>
      </p:pic>
      <p:grpSp>
        <p:nvGrpSpPr>
          <p:cNvPr id="14" name="グループ化 13">
            <a:extLst>
              <a:ext uri="{FF2B5EF4-FFF2-40B4-BE49-F238E27FC236}">
                <a16:creationId xmlns:a16="http://schemas.microsoft.com/office/drawing/2014/main" id="{9627C413-86B1-4BF8-9735-940408F8D47A}"/>
              </a:ext>
            </a:extLst>
          </p:cNvPr>
          <p:cNvGrpSpPr/>
          <p:nvPr/>
        </p:nvGrpSpPr>
        <p:grpSpPr>
          <a:xfrm>
            <a:off x="3561081" y="4367633"/>
            <a:ext cx="2999253" cy="1926383"/>
            <a:chOff x="3561080" y="4549030"/>
            <a:chExt cx="2999253" cy="1926383"/>
          </a:xfrm>
        </p:grpSpPr>
        <p:pic>
          <p:nvPicPr>
            <p:cNvPr id="9" name="図 8">
              <a:extLst>
                <a:ext uri="{FF2B5EF4-FFF2-40B4-BE49-F238E27FC236}">
                  <a16:creationId xmlns:a16="http://schemas.microsoft.com/office/drawing/2014/main" id="{5633124E-C896-4460-A32A-CC736D0EC68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61081" y="4549030"/>
              <a:ext cx="2999252" cy="1272333"/>
            </a:xfrm>
            <a:prstGeom prst="rect">
              <a:avLst/>
            </a:prstGeom>
          </p:spPr>
        </p:pic>
        <p:sp>
          <p:nvSpPr>
            <p:cNvPr id="11" name="吹き出し: 角を丸めた四角形 10">
              <a:extLst>
                <a:ext uri="{FF2B5EF4-FFF2-40B4-BE49-F238E27FC236}">
                  <a16:creationId xmlns:a16="http://schemas.microsoft.com/office/drawing/2014/main" id="{D57DC94F-3685-49DF-B2EE-DA85EFFEB5BD}"/>
                </a:ext>
              </a:extLst>
            </p:cNvPr>
            <p:cNvSpPr/>
            <p:nvPr/>
          </p:nvSpPr>
          <p:spPr>
            <a:xfrm>
              <a:off x="3561080" y="5821363"/>
              <a:ext cx="2128519" cy="654050"/>
            </a:xfrm>
            <a:prstGeom prst="wedgeRoundRectCallout">
              <a:avLst>
                <a:gd name="adj1" fmla="val -5463"/>
                <a:gd name="adj2" fmla="val -75246"/>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「まえ」を「ずっとくり返す」</a:t>
              </a:r>
              <a:endParaRPr kumimoji="1" lang="ja-JP" altLang="en-US" sz="1400" dirty="0"/>
            </a:p>
          </p:txBody>
        </p:sp>
      </p:grpSp>
      <p:grpSp>
        <p:nvGrpSpPr>
          <p:cNvPr id="16" name="グループ化 15">
            <a:extLst>
              <a:ext uri="{FF2B5EF4-FFF2-40B4-BE49-F238E27FC236}">
                <a16:creationId xmlns:a16="http://schemas.microsoft.com/office/drawing/2014/main" id="{6A3DF41C-16BF-46E6-82B6-A09CD8E996F2}"/>
              </a:ext>
            </a:extLst>
          </p:cNvPr>
          <p:cNvGrpSpPr/>
          <p:nvPr/>
        </p:nvGrpSpPr>
        <p:grpSpPr>
          <a:xfrm>
            <a:off x="7685997" y="4328561"/>
            <a:ext cx="3667803" cy="2093923"/>
            <a:chOff x="7685997" y="4328561"/>
            <a:chExt cx="3667803" cy="2093923"/>
          </a:xfrm>
        </p:grpSpPr>
        <p:pic>
          <p:nvPicPr>
            <p:cNvPr id="15" name="図 14">
              <a:extLst>
                <a:ext uri="{FF2B5EF4-FFF2-40B4-BE49-F238E27FC236}">
                  <a16:creationId xmlns:a16="http://schemas.microsoft.com/office/drawing/2014/main" id="{2A553E8B-4C32-403B-95C1-428CA33C978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85997" y="4328561"/>
              <a:ext cx="3667803" cy="1480880"/>
            </a:xfrm>
            <a:prstGeom prst="rect">
              <a:avLst/>
            </a:prstGeom>
          </p:spPr>
        </p:pic>
        <p:sp>
          <p:nvSpPr>
            <p:cNvPr id="12" name="吹き出し: 角を丸めた四角形 11">
              <a:extLst>
                <a:ext uri="{FF2B5EF4-FFF2-40B4-BE49-F238E27FC236}">
                  <a16:creationId xmlns:a16="http://schemas.microsoft.com/office/drawing/2014/main" id="{3A49DFDC-89A2-4C8F-8118-B6BF95F763B6}"/>
                </a:ext>
              </a:extLst>
            </p:cNvPr>
            <p:cNvSpPr/>
            <p:nvPr/>
          </p:nvSpPr>
          <p:spPr>
            <a:xfrm>
              <a:off x="8061961" y="5768434"/>
              <a:ext cx="3124106" cy="654050"/>
            </a:xfrm>
            <a:prstGeom prst="wedgeRoundRectCallout">
              <a:avLst>
                <a:gd name="adj1" fmla="val -24651"/>
                <a:gd name="adj2" fmla="val -72139"/>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センサが</a:t>
              </a:r>
              <a:r>
                <a:rPr lang="en-US" altLang="ja-JP" sz="1600" dirty="0"/>
                <a:t>100</a:t>
              </a:r>
              <a:r>
                <a:rPr lang="ja-JP" altLang="en-US" sz="1600" dirty="0"/>
                <a:t>より大きかったら、止まって終わる</a:t>
              </a:r>
              <a:endParaRPr kumimoji="1" lang="ja-JP" altLang="en-US" sz="1400" dirty="0"/>
            </a:p>
          </p:txBody>
        </p:sp>
      </p:grpSp>
    </p:spTree>
    <p:extLst>
      <p:ext uri="{BB962C8B-B14F-4D97-AF65-F5344CB8AC3E}">
        <p14:creationId xmlns:p14="http://schemas.microsoft.com/office/powerpoint/2010/main" val="71987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42101CA-9C4B-4370-BCE9-9F89841E49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0999" y="2730026"/>
            <a:ext cx="3686636" cy="2001766"/>
          </a:xfrm>
          <a:prstGeom prst="rect">
            <a:avLst/>
          </a:prstGeom>
        </p:spPr>
      </p:pic>
      <p:sp>
        <p:nvSpPr>
          <p:cNvPr id="2" name="タイトル 1">
            <a:extLst>
              <a:ext uri="{FF2B5EF4-FFF2-40B4-BE49-F238E27FC236}">
                <a16:creationId xmlns:a16="http://schemas.microsoft.com/office/drawing/2014/main" id="{61167AB6-1179-49E5-9A83-600FCE933541}"/>
              </a:ext>
            </a:extLst>
          </p:cNvPr>
          <p:cNvSpPr>
            <a:spLocks noGrp="1"/>
          </p:cNvSpPr>
          <p:nvPr>
            <p:ph type="title"/>
          </p:nvPr>
        </p:nvSpPr>
        <p:spPr>
          <a:xfrm>
            <a:off x="838200" y="211296"/>
            <a:ext cx="10515600" cy="1325563"/>
          </a:xfrm>
        </p:spPr>
        <p:txBody>
          <a:bodyPr/>
          <a:lstStyle/>
          <a:p>
            <a:r>
              <a:rPr kumimoji="1" lang="ja-JP" altLang="en-US" dirty="0"/>
              <a:t>プログラム作成</a:t>
            </a:r>
          </a:p>
        </p:txBody>
      </p:sp>
      <p:sp>
        <p:nvSpPr>
          <p:cNvPr id="3" name="コンテンツ プレースホルダー 2">
            <a:extLst>
              <a:ext uri="{FF2B5EF4-FFF2-40B4-BE49-F238E27FC236}">
                <a16:creationId xmlns:a16="http://schemas.microsoft.com/office/drawing/2014/main" id="{59CCDC20-A5B6-49BC-A0B6-B63B902A7022}"/>
              </a:ext>
            </a:extLst>
          </p:cNvPr>
          <p:cNvSpPr>
            <a:spLocks noGrp="1"/>
          </p:cNvSpPr>
          <p:nvPr>
            <p:ph idx="1"/>
          </p:nvPr>
        </p:nvSpPr>
        <p:spPr>
          <a:xfrm>
            <a:off x="838200" y="1107441"/>
            <a:ext cx="10515600" cy="1757679"/>
          </a:xfrm>
        </p:spPr>
        <p:txBody>
          <a:bodyPr>
            <a:normAutofit fontScale="92500" lnSpcReduction="10000"/>
          </a:bodyPr>
          <a:lstStyle/>
          <a:p>
            <a:r>
              <a:rPr kumimoji="1" lang="ja-JP" altLang="en-US" dirty="0"/>
              <a:t>「ずっとくり返し」と</a:t>
            </a:r>
            <a:r>
              <a:rPr lang="ja-JP" altLang="en-US" dirty="0"/>
              <a:t>「まえ」のブロックで、「つづける」がなくても進めそうだ！</a:t>
            </a:r>
            <a:endParaRPr lang="en-US" altLang="ja-JP" dirty="0"/>
          </a:p>
          <a:p>
            <a:pPr lvl="1"/>
            <a:r>
              <a:rPr kumimoji="1" lang="ja-JP" altLang="en-US" dirty="0"/>
              <a:t>じゃあ、「ずっとくり返し」</a:t>
            </a:r>
            <a:r>
              <a:rPr lang="ja-JP" altLang="en-US" dirty="0"/>
              <a:t>→「はい</a:t>
            </a:r>
            <a:r>
              <a:rPr lang="en-US" altLang="ja-JP" dirty="0"/>
              <a:t>/</a:t>
            </a:r>
            <a:r>
              <a:rPr lang="ja-JP" altLang="en-US" dirty="0"/>
              <a:t>いいえ」のじゅんでならべたらクリアできる？ためしてみよう</a:t>
            </a:r>
            <a:endParaRPr lang="en-US" altLang="ja-JP" dirty="0"/>
          </a:p>
          <a:p>
            <a:pPr marL="457200" lvl="1" indent="0">
              <a:buNone/>
            </a:pPr>
            <a:r>
              <a:rPr kumimoji="1" lang="ja-JP" altLang="en-US" dirty="0"/>
              <a:t>　</a:t>
            </a:r>
            <a:r>
              <a:rPr kumimoji="1" lang="en-US" altLang="ja-JP" dirty="0"/>
              <a:t>…</a:t>
            </a:r>
            <a:r>
              <a:rPr kumimoji="1" lang="ja-JP" altLang="en-US" dirty="0"/>
              <a:t>クリアできない</a:t>
            </a:r>
            <a:r>
              <a:rPr kumimoji="1" lang="en-US" altLang="ja-JP" dirty="0"/>
              <a:t>…</a:t>
            </a:r>
            <a:r>
              <a:rPr lang="ja-JP" altLang="en-US" dirty="0"/>
              <a:t>　</a:t>
            </a:r>
            <a:r>
              <a:rPr kumimoji="1" lang="ja-JP" altLang="en-US" dirty="0"/>
              <a:t>どうして？</a:t>
            </a:r>
            <a:endParaRPr kumimoji="1" lang="en-US" altLang="ja-JP" dirty="0"/>
          </a:p>
        </p:txBody>
      </p:sp>
      <p:sp>
        <p:nvSpPr>
          <p:cNvPr id="4" name="正方形/長方形 3">
            <a:extLst>
              <a:ext uri="{FF2B5EF4-FFF2-40B4-BE49-F238E27FC236}">
                <a16:creationId xmlns:a16="http://schemas.microsoft.com/office/drawing/2014/main" id="{F11B3EE6-AEA3-4F75-9ECA-ED10B8BDABD8}"/>
              </a:ext>
            </a:extLst>
          </p:cNvPr>
          <p:cNvSpPr/>
          <p:nvPr/>
        </p:nvSpPr>
        <p:spPr>
          <a:xfrm>
            <a:off x="919480" y="5221238"/>
            <a:ext cx="10353040" cy="646331"/>
          </a:xfrm>
          <a:prstGeom prst="rect">
            <a:avLst/>
          </a:prstGeom>
        </p:spPr>
        <p:txBody>
          <a:bodyPr wrap="square">
            <a:spAutoFit/>
          </a:bodyPr>
          <a:lstStyle/>
          <a:p>
            <a:pPr lvl="1"/>
            <a:r>
              <a:rPr lang="ja-JP" altLang="en-US" dirty="0"/>
              <a:t>プログラムをよく見てみよう。「ずっとくり返し」ということは</a:t>
            </a:r>
            <a:r>
              <a:rPr lang="en-US" altLang="ja-JP" dirty="0"/>
              <a:t>…</a:t>
            </a:r>
          </a:p>
          <a:p>
            <a:pPr lvl="1"/>
            <a:r>
              <a:rPr lang="ja-JP" altLang="en-US" dirty="0"/>
              <a:t>→そのあとにつないだ「はい</a:t>
            </a:r>
            <a:r>
              <a:rPr lang="en-US" altLang="ja-JP" dirty="0"/>
              <a:t>/</a:t>
            </a:r>
            <a:r>
              <a:rPr lang="ja-JP" altLang="en-US" dirty="0"/>
              <a:t>いいえ」にはぜったいに進まない！</a:t>
            </a:r>
            <a:endParaRPr lang="en-US" altLang="ja-JP" dirty="0"/>
          </a:p>
        </p:txBody>
      </p:sp>
      <p:pic>
        <p:nvPicPr>
          <p:cNvPr id="6" name="図 5">
            <a:extLst>
              <a:ext uri="{FF2B5EF4-FFF2-40B4-BE49-F238E27FC236}">
                <a16:creationId xmlns:a16="http://schemas.microsoft.com/office/drawing/2014/main" id="{82AB524D-DD11-4F73-9EB5-2BEBAAF03E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04481" y="2730025"/>
            <a:ext cx="1524000" cy="1933997"/>
          </a:xfrm>
          <a:prstGeom prst="rect">
            <a:avLst/>
          </a:prstGeom>
        </p:spPr>
      </p:pic>
      <p:sp>
        <p:nvSpPr>
          <p:cNvPr id="7" name="矢印: ストライプ 6">
            <a:extLst>
              <a:ext uri="{FF2B5EF4-FFF2-40B4-BE49-F238E27FC236}">
                <a16:creationId xmlns:a16="http://schemas.microsoft.com/office/drawing/2014/main" id="{99EB9224-5459-4AC8-A108-425271797259}"/>
              </a:ext>
            </a:extLst>
          </p:cNvPr>
          <p:cNvSpPr/>
          <p:nvPr/>
        </p:nvSpPr>
        <p:spPr>
          <a:xfrm rot="16200000">
            <a:off x="7953354" y="3378349"/>
            <a:ext cx="1426254" cy="276055"/>
          </a:xfrm>
          <a:prstGeom prst="stripedRightArrow">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F1510965-5054-490D-984A-B82FA38E7D6A}"/>
              </a:ext>
            </a:extLst>
          </p:cNvPr>
          <p:cNvSpPr/>
          <p:nvPr/>
        </p:nvSpPr>
        <p:spPr>
          <a:xfrm>
            <a:off x="9371516" y="2639911"/>
            <a:ext cx="1361874" cy="604934"/>
          </a:xfrm>
          <a:prstGeom prst="wedgeRoundRectCallout">
            <a:avLst>
              <a:gd name="adj1" fmla="val -95166"/>
              <a:gd name="adj2" fmla="val 25200"/>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ゴールを</a:t>
            </a:r>
            <a:endParaRPr lang="en-US" altLang="ja-JP" sz="1600" dirty="0"/>
          </a:p>
          <a:p>
            <a:pPr algn="ctr"/>
            <a:r>
              <a:rPr lang="ja-JP" altLang="en-US" sz="1600" dirty="0"/>
              <a:t>とびこす！</a:t>
            </a:r>
            <a:endParaRPr kumimoji="1" lang="ja-JP" altLang="en-US" sz="1400" dirty="0"/>
          </a:p>
        </p:txBody>
      </p:sp>
      <p:sp>
        <p:nvSpPr>
          <p:cNvPr id="9" name="吹き出し: 角を丸めた四角形 8">
            <a:extLst>
              <a:ext uri="{FF2B5EF4-FFF2-40B4-BE49-F238E27FC236}">
                <a16:creationId xmlns:a16="http://schemas.microsoft.com/office/drawing/2014/main" id="{C0A3EE98-C0F0-453B-9BF8-C1E7E44EFF1A}"/>
              </a:ext>
            </a:extLst>
          </p:cNvPr>
          <p:cNvSpPr/>
          <p:nvPr/>
        </p:nvSpPr>
        <p:spPr>
          <a:xfrm>
            <a:off x="1414808" y="2999849"/>
            <a:ext cx="1554426" cy="604934"/>
          </a:xfrm>
          <a:prstGeom prst="wedgeRoundRectCallout">
            <a:avLst>
              <a:gd name="adj1" fmla="val 82112"/>
              <a:gd name="adj2" fmla="val 16802"/>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ここがずっとくり返される</a:t>
            </a:r>
            <a:endParaRPr kumimoji="1" lang="ja-JP" altLang="en-US" sz="1400" dirty="0"/>
          </a:p>
        </p:txBody>
      </p:sp>
      <p:sp>
        <p:nvSpPr>
          <p:cNvPr id="10" name="吹き出し: 角を丸めた四角形 9">
            <a:extLst>
              <a:ext uri="{FF2B5EF4-FFF2-40B4-BE49-F238E27FC236}">
                <a16:creationId xmlns:a16="http://schemas.microsoft.com/office/drawing/2014/main" id="{B5BDBC5E-7D45-4061-A63C-6DE1BE71E04E}"/>
              </a:ext>
            </a:extLst>
          </p:cNvPr>
          <p:cNvSpPr/>
          <p:nvPr/>
        </p:nvSpPr>
        <p:spPr>
          <a:xfrm>
            <a:off x="856008" y="4035229"/>
            <a:ext cx="2113226" cy="604934"/>
          </a:xfrm>
          <a:prstGeom prst="wedgeRoundRectCallout">
            <a:avLst>
              <a:gd name="adj1" fmla="val 69612"/>
              <a:gd name="adj2" fmla="val -16788"/>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こっちまでぜったいに行かない！</a:t>
            </a:r>
            <a:endParaRPr kumimoji="1" lang="ja-JP" altLang="en-US" sz="1400" dirty="0"/>
          </a:p>
        </p:txBody>
      </p:sp>
      <p:sp>
        <p:nvSpPr>
          <p:cNvPr id="11" name="正方形/長方形 10">
            <a:extLst>
              <a:ext uri="{FF2B5EF4-FFF2-40B4-BE49-F238E27FC236}">
                <a16:creationId xmlns:a16="http://schemas.microsoft.com/office/drawing/2014/main" id="{EE29A71A-3C4A-4100-97B8-1B60ADAE7A30}"/>
              </a:ext>
            </a:extLst>
          </p:cNvPr>
          <p:cNvSpPr/>
          <p:nvPr/>
        </p:nvSpPr>
        <p:spPr>
          <a:xfrm>
            <a:off x="919480" y="6077331"/>
            <a:ext cx="10353040" cy="646331"/>
          </a:xfrm>
          <a:prstGeom prst="rect">
            <a:avLst/>
          </a:prstGeom>
        </p:spPr>
        <p:txBody>
          <a:bodyPr wrap="square">
            <a:spAutoFit/>
          </a:bodyPr>
          <a:lstStyle/>
          <a:p>
            <a:pPr lvl="1"/>
            <a:r>
              <a:rPr lang="ja-JP" altLang="en-US" dirty="0"/>
              <a:t>「はい</a:t>
            </a:r>
            <a:r>
              <a:rPr lang="en-US" altLang="ja-JP" dirty="0"/>
              <a:t>/</a:t>
            </a:r>
            <a:r>
              <a:rPr lang="ja-JP" altLang="en-US" dirty="0"/>
              <a:t>いいえ」ブロックをべつの</a:t>
            </a:r>
            <a:r>
              <a:rPr lang="ja-JP" altLang="en-US" dirty="0" err="1"/>
              <a:t>ばしょに</a:t>
            </a:r>
            <a:r>
              <a:rPr lang="ja-JP" altLang="en-US" dirty="0"/>
              <a:t>つながないといけない。</a:t>
            </a:r>
            <a:endParaRPr lang="en-US" altLang="ja-JP" dirty="0"/>
          </a:p>
          <a:p>
            <a:pPr lvl="1"/>
            <a:r>
              <a:rPr lang="ja-JP" altLang="en-US" dirty="0"/>
              <a:t>→どこにつなげばいいだろうか？</a:t>
            </a:r>
          </a:p>
        </p:txBody>
      </p:sp>
    </p:spTree>
    <p:extLst>
      <p:ext uri="{BB962C8B-B14F-4D97-AF65-F5344CB8AC3E}">
        <p14:creationId xmlns:p14="http://schemas.microsoft.com/office/powerpoint/2010/main" val="143864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ppt_w</p:attrName>
                                        </p:attrNameLst>
                                      </p:cBhvr>
                                      <p:tavLst>
                                        <p:tav tm="0" fmla="#ppt_w*sin(2.5*pi*$)">
                                          <p:val>
                                            <p:fltVal val="0"/>
                                          </p:val>
                                        </p:tav>
                                        <p:tav tm="100000">
                                          <p:val>
                                            <p:fltVal val="1"/>
                                          </p:val>
                                        </p:tav>
                                      </p:tavLst>
                                    </p:anim>
                                    <p:anim calcmode="lin" valueType="num">
                                      <p:cBhvr>
                                        <p:cTn id="3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7" grpId="0" animBg="1"/>
      <p:bldP spid="8" grpId="0" animBg="1"/>
      <p:bldP spid="9" grpId="0" animBg="1"/>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1E01ABD8-4BC9-4FB3-8CE5-C4D7A4120B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15435" y="2562964"/>
            <a:ext cx="3597525" cy="1700039"/>
          </a:xfrm>
          <a:prstGeom prst="rect">
            <a:avLst/>
          </a:prstGeom>
        </p:spPr>
      </p:pic>
      <p:pic>
        <p:nvPicPr>
          <p:cNvPr id="12" name="図 11">
            <a:extLst>
              <a:ext uri="{FF2B5EF4-FFF2-40B4-BE49-F238E27FC236}">
                <a16:creationId xmlns:a16="http://schemas.microsoft.com/office/drawing/2014/main" id="{D65AC7B1-02B6-4EFD-A634-BA5F513193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600" y="2484459"/>
            <a:ext cx="3204105" cy="1734721"/>
          </a:xfrm>
          <a:prstGeom prst="rect">
            <a:avLst/>
          </a:prstGeom>
        </p:spPr>
      </p:pic>
      <p:sp>
        <p:nvSpPr>
          <p:cNvPr id="2" name="タイトル 1">
            <a:extLst>
              <a:ext uri="{FF2B5EF4-FFF2-40B4-BE49-F238E27FC236}">
                <a16:creationId xmlns:a16="http://schemas.microsoft.com/office/drawing/2014/main" id="{61167AB6-1179-49E5-9A83-600FCE933541}"/>
              </a:ext>
            </a:extLst>
          </p:cNvPr>
          <p:cNvSpPr>
            <a:spLocks noGrp="1"/>
          </p:cNvSpPr>
          <p:nvPr>
            <p:ph type="title"/>
          </p:nvPr>
        </p:nvSpPr>
        <p:spPr>
          <a:xfrm>
            <a:off x="828040" y="202565"/>
            <a:ext cx="10515600" cy="1325563"/>
          </a:xfrm>
        </p:spPr>
        <p:txBody>
          <a:bodyPr/>
          <a:lstStyle/>
          <a:p>
            <a:r>
              <a:rPr kumimoji="1" lang="ja-JP" altLang="en-US" dirty="0"/>
              <a:t>分岐をどこにいれる？</a:t>
            </a:r>
          </a:p>
        </p:txBody>
      </p:sp>
      <p:sp>
        <p:nvSpPr>
          <p:cNvPr id="3" name="コンテンツ プレースホルダー 2">
            <a:extLst>
              <a:ext uri="{FF2B5EF4-FFF2-40B4-BE49-F238E27FC236}">
                <a16:creationId xmlns:a16="http://schemas.microsoft.com/office/drawing/2014/main" id="{59CCDC20-A5B6-49BC-A0B6-B63B902A7022}"/>
              </a:ext>
            </a:extLst>
          </p:cNvPr>
          <p:cNvSpPr>
            <a:spLocks noGrp="1"/>
          </p:cNvSpPr>
          <p:nvPr>
            <p:ph idx="1"/>
          </p:nvPr>
        </p:nvSpPr>
        <p:spPr>
          <a:xfrm>
            <a:off x="828040" y="1158240"/>
            <a:ext cx="10515600" cy="1325563"/>
          </a:xfrm>
        </p:spPr>
        <p:txBody>
          <a:bodyPr>
            <a:normAutofit/>
          </a:bodyPr>
          <a:lstStyle/>
          <a:p>
            <a:r>
              <a:rPr kumimoji="1" lang="ja-JP" altLang="en-US" dirty="0"/>
              <a:t>①はじまってすぐ　②「ずっと繰り返し」の中</a:t>
            </a:r>
            <a:endParaRPr kumimoji="1" lang="en-US" altLang="ja-JP" dirty="0"/>
          </a:p>
          <a:p>
            <a:pPr lvl="1"/>
            <a:r>
              <a:rPr kumimoji="1" lang="ja-JP" altLang="en-US" dirty="0"/>
              <a:t>正しいとおもうほうにつないで、実行してみよう！</a:t>
            </a:r>
            <a:endParaRPr kumimoji="1" lang="en-US" altLang="ja-JP" dirty="0"/>
          </a:p>
          <a:p>
            <a:pPr marL="457200" lvl="1" indent="0">
              <a:buNone/>
            </a:pPr>
            <a:r>
              <a:rPr kumimoji="1" lang="ja-JP" altLang="en-US" dirty="0"/>
              <a:t>→どっちがクリアできた？</a:t>
            </a:r>
            <a:endParaRPr kumimoji="1" lang="en-US" altLang="ja-JP" dirty="0"/>
          </a:p>
        </p:txBody>
      </p:sp>
      <p:sp>
        <p:nvSpPr>
          <p:cNvPr id="6" name="テキスト ボックス 5">
            <a:extLst>
              <a:ext uri="{FF2B5EF4-FFF2-40B4-BE49-F238E27FC236}">
                <a16:creationId xmlns:a16="http://schemas.microsoft.com/office/drawing/2014/main" id="{A1734BF9-E0F5-4798-AF7B-EA2629A16D3F}"/>
              </a:ext>
            </a:extLst>
          </p:cNvPr>
          <p:cNvSpPr txBox="1"/>
          <p:nvPr/>
        </p:nvSpPr>
        <p:spPr>
          <a:xfrm>
            <a:off x="3271520" y="4307840"/>
            <a:ext cx="5262979" cy="369332"/>
          </a:xfrm>
          <a:prstGeom prst="rect">
            <a:avLst/>
          </a:prstGeom>
          <a:noFill/>
        </p:spPr>
        <p:txBody>
          <a:bodyPr wrap="none" rtlCol="0">
            <a:spAutoFit/>
          </a:bodyPr>
          <a:lstStyle/>
          <a:p>
            <a:r>
              <a:rPr kumimoji="1" lang="ja-JP" altLang="en-US" dirty="0"/>
              <a:t>ロボットになったつもりで、一つずつ見ていこう</a:t>
            </a:r>
          </a:p>
        </p:txBody>
      </p:sp>
      <p:sp>
        <p:nvSpPr>
          <p:cNvPr id="7" name="テキスト ボックス 6">
            <a:extLst>
              <a:ext uri="{FF2B5EF4-FFF2-40B4-BE49-F238E27FC236}">
                <a16:creationId xmlns:a16="http://schemas.microsoft.com/office/drawing/2014/main" id="{B53B2295-FB0C-4384-AE37-7CF9F34DE03F}"/>
              </a:ext>
            </a:extLst>
          </p:cNvPr>
          <p:cNvSpPr txBox="1"/>
          <p:nvPr/>
        </p:nvSpPr>
        <p:spPr>
          <a:xfrm>
            <a:off x="431800" y="4757067"/>
            <a:ext cx="6083717" cy="646331"/>
          </a:xfrm>
          <a:prstGeom prst="rect">
            <a:avLst/>
          </a:prstGeom>
          <a:noFill/>
        </p:spPr>
        <p:txBody>
          <a:bodyPr wrap="none" rtlCol="0">
            <a:spAutoFit/>
          </a:bodyPr>
          <a:lstStyle/>
          <a:p>
            <a:r>
              <a:rPr lang="ja-JP" altLang="en-US" dirty="0"/>
              <a:t>①はじまってすぐのばあい</a:t>
            </a:r>
            <a:r>
              <a:rPr lang="en-US" altLang="ja-JP" dirty="0"/>
              <a:t>…</a:t>
            </a:r>
          </a:p>
          <a:p>
            <a:r>
              <a:rPr kumimoji="1" lang="ja-JP" altLang="en-US" dirty="0"/>
              <a:t>さいしょに</a:t>
            </a:r>
            <a:r>
              <a:rPr kumimoji="1" lang="en-US" altLang="ja-JP" dirty="0"/>
              <a:t>1</a:t>
            </a:r>
            <a:r>
              <a:rPr kumimoji="1" lang="ja-JP" altLang="en-US" dirty="0"/>
              <a:t>回センサをみただけで、あとは見ていない</a:t>
            </a:r>
            <a:r>
              <a:rPr kumimoji="1" lang="en-US" altLang="ja-JP" dirty="0"/>
              <a:t>!</a:t>
            </a:r>
            <a:endParaRPr kumimoji="1" lang="ja-JP" altLang="en-US" dirty="0"/>
          </a:p>
        </p:txBody>
      </p:sp>
      <p:sp>
        <p:nvSpPr>
          <p:cNvPr id="8" name="テキスト ボックス 7">
            <a:extLst>
              <a:ext uri="{FF2B5EF4-FFF2-40B4-BE49-F238E27FC236}">
                <a16:creationId xmlns:a16="http://schemas.microsoft.com/office/drawing/2014/main" id="{34D400C2-4F15-472C-BEC0-2A0E246CFCE9}"/>
              </a:ext>
            </a:extLst>
          </p:cNvPr>
          <p:cNvSpPr txBox="1"/>
          <p:nvPr/>
        </p:nvSpPr>
        <p:spPr>
          <a:xfrm>
            <a:off x="6609080" y="4851689"/>
            <a:ext cx="5262979" cy="646331"/>
          </a:xfrm>
          <a:prstGeom prst="rect">
            <a:avLst/>
          </a:prstGeom>
          <a:noFill/>
        </p:spPr>
        <p:txBody>
          <a:bodyPr wrap="none" rtlCol="0">
            <a:spAutoFit/>
          </a:bodyPr>
          <a:lstStyle/>
          <a:p>
            <a:r>
              <a:rPr lang="ja-JP" altLang="en-US" dirty="0"/>
              <a:t>②「ずっと繰り返し」の中のばあい</a:t>
            </a:r>
            <a:r>
              <a:rPr lang="en-US" altLang="ja-JP" dirty="0"/>
              <a:t>…</a:t>
            </a:r>
          </a:p>
          <a:p>
            <a:r>
              <a:rPr kumimoji="1" lang="ja-JP" altLang="en-US" dirty="0"/>
              <a:t>まえにすすみながら、センサも見つづけている！</a:t>
            </a:r>
          </a:p>
        </p:txBody>
      </p:sp>
      <p:sp>
        <p:nvSpPr>
          <p:cNvPr id="9" name="テキスト ボックス 8">
            <a:extLst>
              <a:ext uri="{FF2B5EF4-FFF2-40B4-BE49-F238E27FC236}">
                <a16:creationId xmlns:a16="http://schemas.microsoft.com/office/drawing/2014/main" id="{1C9F3D6B-802F-4A7A-85B5-83EC5F805A66}"/>
              </a:ext>
            </a:extLst>
          </p:cNvPr>
          <p:cNvSpPr txBox="1"/>
          <p:nvPr/>
        </p:nvSpPr>
        <p:spPr>
          <a:xfrm>
            <a:off x="828040" y="5672537"/>
            <a:ext cx="10453503" cy="646331"/>
          </a:xfrm>
          <a:prstGeom prst="rect">
            <a:avLst/>
          </a:prstGeom>
          <a:noFill/>
        </p:spPr>
        <p:txBody>
          <a:bodyPr wrap="none" rtlCol="0">
            <a:spAutoFit/>
          </a:bodyPr>
          <a:lstStyle/>
          <a:p>
            <a:r>
              <a:rPr lang="ja-JP" altLang="en-US" dirty="0"/>
              <a:t>「はい</a:t>
            </a:r>
            <a:r>
              <a:rPr lang="en-US" altLang="ja-JP" dirty="0"/>
              <a:t>/</a:t>
            </a:r>
            <a:r>
              <a:rPr lang="ja-JP" altLang="en-US" dirty="0"/>
              <a:t>いいえ」じたいは、ブロックが出てきたしゅんかんにしかロボットにしつもんしない</a:t>
            </a:r>
            <a:endParaRPr lang="en-US" altLang="ja-JP" dirty="0"/>
          </a:p>
          <a:p>
            <a:r>
              <a:rPr kumimoji="1" lang="ja-JP" altLang="en-US" dirty="0"/>
              <a:t>→ゴールで止まるには、走っているあいだに、何回も「はい</a:t>
            </a:r>
            <a:r>
              <a:rPr kumimoji="1" lang="en-US" altLang="ja-JP" dirty="0"/>
              <a:t>/</a:t>
            </a:r>
            <a:r>
              <a:rPr kumimoji="1" lang="ja-JP" altLang="en-US" dirty="0"/>
              <a:t>いいえ」をかくにんする必要がある！</a:t>
            </a:r>
          </a:p>
        </p:txBody>
      </p:sp>
      <p:sp>
        <p:nvSpPr>
          <p:cNvPr id="10" name="吹き出し: 角を丸めた四角形 9">
            <a:extLst>
              <a:ext uri="{FF2B5EF4-FFF2-40B4-BE49-F238E27FC236}">
                <a16:creationId xmlns:a16="http://schemas.microsoft.com/office/drawing/2014/main" id="{346A5B24-2AA3-416D-9F0F-54A3277C6839}"/>
              </a:ext>
            </a:extLst>
          </p:cNvPr>
          <p:cNvSpPr/>
          <p:nvPr/>
        </p:nvSpPr>
        <p:spPr>
          <a:xfrm>
            <a:off x="658913" y="2695307"/>
            <a:ext cx="1305560" cy="847462"/>
          </a:xfrm>
          <a:prstGeom prst="wedgeRoundRectCallout">
            <a:avLst>
              <a:gd name="adj1" fmla="val 79900"/>
              <a:gd name="adj2" fmla="val 2248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さいしょの</a:t>
            </a:r>
            <a:r>
              <a:rPr lang="en-US" altLang="ja-JP" sz="1600" dirty="0"/>
              <a:t>1</a:t>
            </a:r>
            <a:r>
              <a:rPr lang="ja-JP" altLang="en-US" sz="1600" dirty="0"/>
              <a:t>回しか</a:t>
            </a:r>
            <a:endParaRPr lang="en-US" altLang="ja-JP" sz="1600" dirty="0"/>
          </a:p>
          <a:p>
            <a:pPr algn="ctr"/>
            <a:r>
              <a:rPr lang="ja-JP" altLang="en-US" sz="1600" dirty="0"/>
              <a:t>見ない！</a:t>
            </a:r>
            <a:endParaRPr kumimoji="1" lang="ja-JP" altLang="en-US" sz="1400" dirty="0"/>
          </a:p>
        </p:txBody>
      </p:sp>
      <p:sp>
        <p:nvSpPr>
          <p:cNvPr id="11" name="吹き出し: 角を丸めた四角形 10">
            <a:extLst>
              <a:ext uri="{FF2B5EF4-FFF2-40B4-BE49-F238E27FC236}">
                <a16:creationId xmlns:a16="http://schemas.microsoft.com/office/drawing/2014/main" id="{B7FECF28-2442-4431-8C4C-BDAE97AB488D}"/>
              </a:ext>
            </a:extLst>
          </p:cNvPr>
          <p:cNvSpPr/>
          <p:nvPr/>
        </p:nvSpPr>
        <p:spPr>
          <a:xfrm>
            <a:off x="9421379" y="2225962"/>
            <a:ext cx="1922261" cy="690199"/>
          </a:xfrm>
          <a:prstGeom prst="wedgeRoundRectCallout">
            <a:avLst>
              <a:gd name="adj1" fmla="val -45782"/>
              <a:gd name="adj2" fmla="val 85237"/>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まえに進みながらなんども見る</a:t>
            </a:r>
            <a:endParaRPr kumimoji="1" lang="ja-JP" altLang="en-US" sz="1400" dirty="0"/>
          </a:p>
        </p:txBody>
      </p:sp>
    </p:spTree>
    <p:extLst>
      <p:ext uri="{BB962C8B-B14F-4D97-AF65-F5344CB8AC3E}">
        <p14:creationId xmlns:p14="http://schemas.microsoft.com/office/powerpoint/2010/main" val="150383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000"/>
                                        <p:tgtEl>
                                          <p:spTgt spid="9"/>
                                        </p:tgtEl>
                                      </p:cBhvr>
                                    </p:animEffect>
                                    <p:anim calcmode="lin" valueType="num">
                                      <p:cBhvr>
                                        <p:cTn id="50" dur="2000" fill="hold"/>
                                        <p:tgtEl>
                                          <p:spTgt spid="9"/>
                                        </p:tgtEl>
                                        <p:attrNameLst>
                                          <p:attrName>ppt_w</p:attrName>
                                        </p:attrNameLst>
                                      </p:cBhvr>
                                      <p:tavLst>
                                        <p:tav tm="0" fmla="#ppt_w*sin(2.5*pi*$)">
                                          <p:val>
                                            <p:fltVal val="0"/>
                                          </p:val>
                                        </p:tav>
                                        <p:tav tm="100000">
                                          <p:val>
                                            <p:fltVal val="1"/>
                                          </p:val>
                                        </p:tav>
                                      </p:tavLst>
                                    </p:anim>
                                    <p:anim calcmode="lin" valueType="num">
                                      <p:cBhvr>
                                        <p:cTn id="51"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8" grpId="0"/>
      <p:bldP spid="9" grpId="0"/>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4C3CE2-7679-4FB2-8B4B-ABBCFDEF879C}"/>
              </a:ext>
            </a:extLst>
          </p:cNvPr>
          <p:cNvSpPr>
            <a:spLocks noGrp="1"/>
          </p:cNvSpPr>
          <p:nvPr>
            <p:ph type="title"/>
          </p:nvPr>
        </p:nvSpPr>
        <p:spPr/>
        <p:txBody>
          <a:bodyPr/>
          <a:lstStyle/>
          <a:p>
            <a:r>
              <a:rPr kumimoji="1" lang="ja-JP" altLang="en-US" dirty="0"/>
              <a:t>ここまでのおさらい</a:t>
            </a:r>
          </a:p>
        </p:txBody>
      </p:sp>
      <p:sp>
        <p:nvSpPr>
          <p:cNvPr id="3" name="コンテンツ プレースホルダー 2">
            <a:extLst>
              <a:ext uri="{FF2B5EF4-FFF2-40B4-BE49-F238E27FC236}">
                <a16:creationId xmlns:a16="http://schemas.microsoft.com/office/drawing/2014/main" id="{DEC39DCE-376D-4A28-AC0A-8E4AD2A1227C}"/>
              </a:ext>
            </a:extLst>
          </p:cNvPr>
          <p:cNvSpPr>
            <a:spLocks noGrp="1"/>
          </p:cNvSpPr>
          <p:nvPr>
            <p:ph idx="1"/>
          </p:nvPr>
        </p:nvSpPr>
        <p:spPr>
          <a:xfrm>
            <a:off x="838200" y="1391920"/>
            <a:ext cx="10515600" cy="4785043"/>
          </a:xfrm>
        </p:spPr>
        <p:txBody>
          <a:bodyPr>
            <a:normAutofit fontScale="92500" lnSpcReduction="20000"/>
          </a:bodyPr>
          <a:lstStyle/>
          <a:p>
            <a:r>
              <a:rPr kumimoji="1" lang="ja-JP" altLang="en-US" dirty="0"/>
              <a:t>ロボットにとっての目や耳のことを「センサ」という</a:t>
            </a:r>
            <a:endParaRPr kumimoji="1" lang="en-US" altLang="ja-JP" dirty="0"/>
          </a:p>
          <a:p>
            <a:pPr lvl="1"/>
            <a:r>
              <a:rPr lang="ja-JP" altLang="en-US" dirty="0"/>
              <a:t>センサの反応は、数字で伝えられる。</a:t>
            </a:r>
            <a:endParaRPr lang="en-US" altLang="ja-JP" dirty="0"/>
          </a:p>
          <a:p>
            <a:r>
              <a:rPr kumimoji="1" lang="ja-JP" altLang="en-US" dirty="0"/>
              <a:t>分岐のめいれいは、ロボットにしつもんをして、その答えで何をするか決められる</a:t>
            </a:r>
            <a:endParaRPr kumimoji="1" lang="en-US" altLang="ja-JP" dirty="0"/>
          </a:p>
          <a:p>
            <a:pPr lvl="1"/>
            <a:r>
              <a:rPr lang="ja-JP" altLang="en-US" dirty="0"/>
              <a:t>「センサが</a:t>
            </a:r>
            <a:r>
              <a:rPr lang="en-US" altLang="ja-JP" dirty="0"/>
              <a:t>??</a:t>
            </a:r>
            <a:r>
              <a:rPr lang="ja-JP" altLang="en-US" dirty="0"/>
              <a:t>より小さい？」のように、センサの数字とくみ合わせてつかえる。</a:t>
            </a:r>
            <a:endParaRPr lang="en-US" altLang="ja-JP" dirty="0"/>
          </a:p>
          <a:p>
            <a:pPr lvl="1"/>
            <a:r>
              <a:rPr lang="ja-JP" altLang="en-US" dirty="0"/>
              <a:t>センサにかぎらず、ロボット・コンピュータでは「**</a:t>
            </a:r>
            <a:r>
              <a:rPr lang="ja-JP" altLang="en-US" dirty="0" err="1"/>
              <a:t>びょう</a:t>
            </a:r>
            <a:r>
              <a:rPr lang="ja-JP" altLang="en-US" dirty="0"/>
              <a:t>すぎた？」「**こより多い</a:t>
            </a:r>
            <a:r>
              <a:rPr lang="en-US" altLang="ja-JP" dirty="0"/>
              <a:t>?</a:t>
            </a:r>
            <a:r>
              <a:rPr lang="ja-JP" altLang="en-US" dirty="0"/>
              <a:t>」などいろいろな質問がつかえる</a:t>
            </a:r>
            <a:endParaRPr lang="en-US" altLang="ja-JP" dirty="0"/>
          </a:p>
          <a:p>
            <a:r>
              <a:rPr kumimoji="1" lang="ja-JP" altLang="en-US" dirty="0"/>
              <a:t>分岐やくり返しはべんりなめいれいだが、つかうのがむずかしい</a:t>
            </a:r>
            <a:endParaRPr kumimoji="1" lang="en-US" altLang="ja-JP" dirty="0"/>
          </a:p>
          <a:p>
            <a:pPr lvl="1"/>
            <a:r>
              <a:rPr lang="ja-JP" altLang="en-US" dirty="0"/>
              <a:t>きのうがふえるほど、べんりになるけどむずかしくなる</a:t>
            </a:r>
            <a:endParaRPr lang="en-US" altLang="ja-JP" dirty="0"/>
          </a:p>
          <a:p>
            <a:pPr marL="457200" lvl="1" indent="0">
              <a:buNone/>
            </a:pPr>
            <a:r>
              <a:rPr kumimoji="1" lang="ja-JP" altLang="en-US" dirty="0"/>
              <a:t>→プログラミング的思考・効率化ができていないと、正しくうごかない・むだがおおいプログラムになってしまう</a:t>
            </a:r>
            <a:r>
              <a:rPr lang="ja-JP" altLang="en-US" dirty="0"/>
              <a:t>！</a:t>
            </a:r>
            <a:endParaRPr lang="en-US" altLang="ja-JP" dirty="0"/>
          </a:p>
          <a:p>
            <a:pPr marL="457200" lvl="1" indent="0">
              <a:buNone/>
            </a:pPr>
            <a:r>
              <a:rPr kumimoji="1" lang="ja-JP" altLang="en-US" dirty="0"/>
              <a:t>→「このブロックはどんなきのうがあるか？」をおぼえるだけではなく、「この</a:t>
            </a:r>
            <a:r>
              <a:rPr kumimoji="1" lang="ja-JP" altLang="en-US" dirty="0" err="1"/>
              <a:t>もくひょうをたっせい</a:t>
            </a:r>
            <a:r>
              <a:rPr kumimoji="1" lang="ja-JP" altLang="en-US" dirty="0"/>
              <a:t>するには、どういうぶろっくをどうくみあわせるか」をかんがえるのがいちばんだいじ！</a:t>
            </a:r>
            <a:endParaRPr kumimoji="1" lang="en-US" altLang="ja-JP" dirty="0"/>
          </a:p>
        </p:txBody>
      </p:sp>
    </p:spTree>
    <p:extLst>
      <p:ext uri="{BB962C8B-B14F-4D97-AF65-F5344CB8AC3E}">
        <p14:creationId xmlns:p14="http://schemas.microsoft.com/office/powerpoint/2010/main" val="309000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arn(inVertical)">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arn(inVertical)">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2D20D2D-EBBB-4160-8B65-B8BFA53407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01675" y="3940433"/>
            <a:ext cx="2597073" cy="2616131"/>
          </a:xfrm>
          <a:prstGeom prst="rect">
            <a:avLst/>
          </a:prstGeom>
        </p:spPr>
      </p:pic>
      <p:sp>
        <p:nvSpPr>
          <p:cNvPr id="2" name="タイトル 1">
            <a:extLst>
              <a:ext uri="{FF2B5EF4-FFF2-40B4-BE49-F238E27FC236}">
                <a16:creationId xmlns:a16="http://schemas.microsoft.com/office/drawing/2014/main" id="{6E34708E-155A-4AF1-AE07-3B8E4565008B}"/>
              </a:ext>
            </a:extLst>
          </p:cNvPr>
          <p:cNvSpPr>
            <a:spLocks noGrp="1"/>
          </p:cNvSpPr>
          <p:nvPr>
            <p:ph type="title"/>
          </p:nvPr>
        </p:nvSpPr>
        <p:spPr>
          <a:xfrm>
            <a:off x="838200" y="529087"/>
            <a:ext cx="10515600" cy="740914"/>
          </a:xfrm>
        </p:spPr>
        <p:txBody>
          <a:bodyPr/>
          <a:lstStyle/>
          <a:p>
            <a:r>
              <a:rPr kumimoji="1" lang="ja-JP" altLang="en-US" dirty="0"/>
              <a:t>コース</a:t>
            </a:r>
            <a:r>
              <a:rPr kumimoji="1" lang="en-US" altLang="ja-JP" dirty="0"/>
              <a:t>6:</a:t>
            </a:r>
            <a:r>
              <a:rPr kumimoji="1" lang="ja-JP" altLang="en-US" dirty="0"/>
              <a:t>黒い線をなぞってみよう</a:t>
            </a:r>
          </a:p>
        </p:txBody>
      </p:sp>
      <p:sp>
        <p:nvSpPr>
          <p:cNvPr id="3" name="コンテンツ プレースホルダー 2">
            <a:extLst>
              <a:ext uri="{FF2B5EF4-FFF2-40B4-BE49-F238E27FC236}">
                <a16:creationId xmlns:a16="http://schemas.microsoft.com/office/drawing/2014/main" id="{C9DF6A14-6919-4A4C-9447-E78CA5969242}"/>
              </a:ext>
            </a:extLst>
          </p:cNvPr>
          <p:cNvSpPr>
            <a:spLocks noGrp="1"/>
          </p:cNvSpPr>
          <p:nvPr>
            <p:ph idx="1"/>
          </p:nvPr>
        </p:nvSpPr>
        <p:spPr>
          <a:xfrm>
            <a:off x="838200" y="1270001"/>
            <a:ext cx="10515600" cy="2670432"/>
          </a:xfrm>
        </p:spPr>
        <p:txBody>
          <a:bodyPr>
            <a:normAutofit/>
          </a:bodyPr>
          <a:lstStyle/>
          <a:p>
            <a:r>
              <a:rPr lang="ja-JP" altLang="en-US" sz="2400" dirty="0"/>
              <a:t>こんどはセンサが２</a:t>
            </a:r>
            <a:r>
              <a:rPr lang="ja-JP" altLang="en-US" sz="2400" dirty="0" err="1"/>
              <a:t>こに</a:t>
            </a:r>
            <a:r>
              <a:rPr lang="ja-JP" altLang="en-US" sz="2400" dirty="0"/>
              <a:t>ふえます。</a:t>
            </a:r>
            <a:endParaRPr lang="en-US" altLang="ja-JP" sz="2400" dirty="0"/>
          </a:p>
          <a:p>
            <a:r>
              <a:rPr lang="ja-JP" altLang="en-US" sz="2400" dirty="0"/>
              <a:t>☆マークが線にそって並んでいます。線をなぞって走りましょう。</a:t>
            </a:r>
            <a:endParaRPr lang="en-US" altLang="ja-JP" sz="2400" dirty="0"/>
          </a:p>
          <a:p>
            <a:r>
              <a:rPr lang="ja-JP" altLang="en-US" sz="2400" dirty="0"/>
              <a:t>ゴールを見つけるには？ゴールで線がとぎれているから、それがわかれば</a:t>
            </a:r>
            <a:r>
              <a:rPr lang="en-US" altLang="ja-JP" sz="2400" dirty="0"/>
              <a:t>…</a:t>
            </a:r>
            <a:endParaRPr lang="en-US" altLang="ja-JP" sz="2000" dirty="0"/>
          </a:p>
        </p:txBody>
      </p:sp>
      <p:sp>
        <p:nvSpPr>
          <p:cNvPr id="81" name="吹き出し: 角を丸めた四角形 80">
            <a:extLst>
              <a:ext uri="{FF2B5EF4-FFF2-40B4-BE49-F238E27FC236}">
                <a16:creationId xmlns:a16="http://schemas.microsoft.com/office/drawing/2014/main" id="{D5EEF6BE-7F4F-43D4-BD2B-03ADCCB91ACB}"/>
              </a:ext>
            </a:extLst>
          </p:cNvPr>
          <p:cNvSpPr/>
          <p:nvPr/>
        </p:nvSpPr>
        <p:spPr>
          <a:xfrm>
            <a:off x="395035" y="3896007"/>
            <a:ext cx="1730555" cy="690199"/>
          </a:xfrm>
          <a:prstGeom prst="wedgeRoundRectCallout">
            <a:avLst>
              <a:gd name="adj1" fmla="val 52664"/>
              <a:gd name="adj2" fmla="val 103366"/>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センサで線を</a:t>
            </a:r>
            <a:endParaRPr lang="en-US" altLang="ja-JP" sz="1600" dirty="0"/>
          </a:p>
          <a:p>
            <a:pPr algn="ctr"/>
            <a:r>
              <a:rPr lang="ja-JP" altLang="en-US" sz="1600" dirty="0"/>
              <a:t>見ながらすすむ</a:t>
            </a:r>
            <a:endParaRPr kumimoji="1" lang="ja-JP" altLang="en-US" sz="1400" dirty="0"/>
          </a:p>
        </p:txBody>
      </p:sp>
      <p:sp>
        <p:nvSpPr>
          <p:cNvPr id="82" name="吹き出し: 角を丸めた四角形 81">
            <a:extLst>
              <a:ext uri="{FF2B5EF4-FFF2-40B4-BE49-F238E27FC236}">
                <a16:creationId xmlns:a16="http://schemas.microsoft.com/office/drawing/2014/main" id="{356F556C-DFDD-477E-8A22-542661363786}"/>
              </a:ext>
            </a:extLst>
          </p:cNvPr>
          <p:cNvSpPr/>
          <p:nvPr/>
        </p:nvSpPr>
        <p:spPr>
          <a:xfrm>
            <a:off x="3983654" y="3250234"/>
            <a:ext cx="1730555" cy="690199"/>
          </a:xfrm>
          <a:prstGeom prst="wedgeRoundRectCallout">
            <a:avLst>
              <a:gd name="adj1" fmla="val -50232"/>
              <a:gd name="adj2" fmla="val 75475"/>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線のとぎれめで止まる</a:t>
            </a:r>
            <a:endParaRPr kumimoji="1" lang="ja-JP" altLang="en-US" sz="1400" dirty="0"/>
          </a:p>
        </p:txBody>
      </p:sp>
      <p:grpSp>
        <p:nvGrpSpPr>
          <p:cNvPr id="10" name="グループ化 9">
            <a:extLst>
              <a:ext uri="{FF2B5EF4-FFF2-40B4-BE49-F238E27FC236}">
                <a16:creationId xmlns:a16="http://schemas.microsoft.com/office/drawing/2014/main" id="{D6703540-E167-4AAF-B2AC-D7CD19FCD6BE}"/>
              </a:ext>
            </a:extLst>
          </p:cNvPr>
          <p:cNvGrpSpPr/>
          <p:nvPr/>
        </p:nvGrpSpPr>
        <p:grpSpPr>
          <a:xfrm>
            <a:off x="5955429" y="4378788"/>
            <a:ext cx="4080031" cy="1737729"/>
            <a:chOff x="5955429" y="4378788"/>
            <a:chExt cx="4080031" cy="1737729"/>
          </a:xfrm>
        </p:grpSpPr>
        <p:pic>
          <p:nvPicPr>
            <p:cNvPr id="7" name="図 6">
              <a:extLst>
                <a:ext uri="{FF2B5EF4-FFF2-40B4-BE49-F238E27FC236}">
                  <a16:creationId xmlns:a16="http://schemas.microsoft.com/office/drawing/2014/main" id="{94C7186A-53DA-4831-A130-06A5025B537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55429" y="5649615"/>
              <a:ext cx="4080031" cy="466848"/>
            </a:xfrm>
            <a:prstGeom prst="rect">
              <a:avLst/>
            </a:prstGeom>
          </p:spPr>
        </p:pic>
        <p:pic>
          <p:nvPicPr>
            <p:cNvPr id="5" name="図 4">
              <a:extLst>
                <a:ext uri="{FF2B5EF4-FFF2-40B4-BE49-F238E27FC236}">
                  <a16:creationId xmlns:a16="http://schemas.microsoft.com/office/drawing/2014/main" id="{FD4EAC75-FBD9-4A8A-A41B-4249FDB53A2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81418" y="4378788"/>
              <a:ext cx="1095294" cy="1091957"/>
            </a:xfrm>
            <a:prstGeom prst="rect">
              <a:avLst/>
            </a:prstGeom>
          </p:spPr>
        </p:pic>
        <p:grpSp>
          <p:nvGrpSpPr>
            <p:cNvPr id="90" name="グループ化 89">
              <a:extLst>
                <a:ext uri="{FF2B5EF4-FFF2-40B4-BE49-F238E27FC236}">
                  <a16:creationId xmlns:a16="http://schemas.microsoft.com/office/drawing/2014/main" id="{C1A0F773-E3E7-421A-BB81-B0A9EB3B2CFA}"/>
                </a:ext>
              </a:extLst>
            </p:cNvPr>
            <p:cNvGrpSpPr/>
            <p:nvPr/>
          </p:nvGrpSpPr>
          <p:grpSpPr>
            <a:xfrm>
              <a:off x="8277726" y="4586205"/>
              <a:ext cx="670025" cy="1063356"/>
              <a:chOff x="8277726" y="4586205"/>
              <a:chExt cx="670025" cy="1063356"/>
            </a:xfrm>
          </p:grpSpPr>
          <p:cxnSp>
            <p:nvCxnSpPr>
              <p:cNvPr id="86" name="直線矢印コネクタ 85">
                <a:extLst>
                  <a:ext uri="{FF2B5EF4-FFF2-40B4-BE49-F238E27FC236}">
                    <a16:creationId xmlns:a16="http://schemas.microsoft.com/office/drawing/2014/main" id="{EA5F2A1A-A20C-48DC-9944-36EDD42FDC75}"/>
                  </a:ext>
                </a:extLst>
              </p:cNvPr>
              <p:cNvCxnSpPr>
                <a:cxnSpLocks/>
                <a:endCxn id="100" idx="0"/>
              </p:cNvCxnSpPr>
              <p:nvPr/>
            </p:nvCxnSpPr>
            <p:spPr>
              <a:xfrm>
                <a:off x="8721529" y="4586205"/>
                <a:ext cx="226222" cy="10633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5FA34F8B-BC21-4032-A6A2-EAC1CEDA1EC3}"/>
                  </a:ext>
                </a:extLst>
              </p:cNvPr>
              <p:cNvCxnSpPr/>
              <p:nvPr/>
            </p:nvCxnSpPr>
            <p:spPr>
              <a:xfrm flipH="1">
                <a:off x="8277726" y="4586206"/>
                <a:ext cx="4235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1" name="グループ化 90">
              <a:extLst>
                <a:ext uri="{FF2B5EF4-FFF2-40B4-BE49-F238E27FC236}">
                  <a16:creationId xmlns:a16="http://schemas.microsoft.com/office/drawing/2014/main" id="{9D2786FD-DA09-425B-9C94-028ECDF005DA}"/>
                </a:ext>
              </a:extLst>
            </p:cNvPr>
            <p:cNvGrpSpPr/>
            <p:nvPr/>
          </p:nvGrpSpPr>
          <p:grpSpPr>
            <a:xfrm>
              <a:off x="7065388" y="4586205"/>
              <a:ext cx="760004" cy="1063411"/>
              <a:chOff x="7941234" y="4586206"/>
              <a:chExt cx="760004" cy="1063411"/>
            </a:xfrm>
          </p:grpSpPr>
          <p:cxnSp>
            <p:nvCxnSpPr>
              <p:cNvPr id="92" name="直線矢印コネクタ 91">
                <a:extLst>
                  <a:ext uri="{FF2B5EF4-FFF2-40B4-BE49-F238E27FC236}">
                    <a16:creationId xmlns:a16="http://schemas.microsoft.com/office/drawing/2014/main" id="{379BA60E-8F91-4663-8A5A-D9EAE6B89876}"/>
                  </a:ext>
                </a:extLst>
              </p:cNvPr>
              <p:cNvCxnSpPr>
                <a:cxnSpLocks/>
                <a:endCxn id="98" idx="0"/>
              </p:cNvCxnSpPr>
              <p:nvPr/>
            </p:nvCxnSpPr>
            <p:spPr>
              <a:xfrm flipH="1">
                <a:off x="7941234" y="4586206"/>
                <a:ext cx="336494" cy="10634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DD2335E5-2E1E-4F38-B0FD-D43957A4971C}"/>
                  </a:ext>
                </a:extLst>
              </p:cNvPr>
              <p:cNvCxnSpPr/>
              <p:nvPr/>
            </p:nvCxnSpPr>
            <p:spPr>
              <a:xfrm flipH="1">
                <a:off x="8277726" y="4586206"/>
                <a:ext cx="4235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8" name="楕円 97">
              <a:extLst>
                <a:ext uri="{FF2B5EF4-FFF2-40B4-BE49-F238E27FC236}">
                  <a16:creationId xmlns:a16="http://schemas.microsoft.com/office/drawing/2014/main" id="{9B0CBE64-1F50-4D89-90AC-329682C489D6}"/>
                </a:ext>
              </a:extLst>
            </p:cNvPr>
            <p:cNvSpPr/>
            <p:nvPr/>
          </p:nvSpPr>
          <p:spPr>
            <a:xfrm>
              <a:off x="6305384" y="5649616"/>
              <a:ext cx="1520008" cy="46690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楕円 99">
              <a:extLst>
                <a:ext uri="{FF2B5EF4-FFF2-40B4-BE49-F238E27FC236}">
                  <a16:creationId xmlns:a16="http://schemas.microsoft.com/office/drawing/2014/main" id="{FFC43EBA-54BF-412C-A99D-12B5A68918DF}"/>
                </a:ext>
              </a:extLst>
            </p:cNvPr>
            <p:cNvSpPr/>
            <p:nvPr/>
          </p:nvSpPr>
          <p:spPr>
            <a:xfrm>
              <a:off x="8298019" y="5649561"/>
              <a:ext cx="1299464" cy="46690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57193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barn(inVertical)">
                                      <p:cBhvr>
                                        <p:cTn id="19" dur="5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16" presetClass="entr" presetSubtype="21"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barn(inVertical)">
                                      <p:cBhvr>
                                        <p:cTn id="2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1" grpId="0" animBg="1"/>
      <p:bldP spid="8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90CF3CA-0600-46D2-94C8-E174A59BA10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409491" y="4436705"/>
            <a:ext cx="3893918" cy="1284401"/>
          </a:xfrm>
          <a:prstGeom prst="rect">
            <a:avLst/>
          </a:prstGeom>
        </p:spPr>
      </p:pic>
      <p:sp>
        <p:nvSpPr>
          <p:cNvPr id="44" name="正方形/長方形 43">
            <a:extLst>
              <a:ext uri="{FF2B5EF4-FFF2-40B4-BE49-F238E27FC236}">
                <a16:creationId xmlns:a16="http://schemas.microsoft.com/office/drawing/2014/main" id="{70B45E12-8DCE-4A11-898F-FCC8F60517D6}"/>
              </a:ext>
            </a:extLst>
          </p:cNvPr>
          <p:cNvSpPr/>
          <p:nvPr/>
        </p:nvSpPr>
        <p:spPr>
          <a:xfrm flipH="1">
            <a:off x="6513134" y="4155912"/>
            <a:ext cx="156598" cy="16330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6EC464D-A9C0-4B0B-9EDF-5B24D4CF75BA}"/>
              </a:ext>
            </a:extLst>
          </p:cNvPr>
          <p:cNvSpPr>
            <a:spLocks noGrp="1"/>
          </p:cNvSpPr>
          <p:nvPr>
            <p:ph type="title"/>
          </p:nvPr>
        </p:nvSpPr>
        <p:spPr/>
        <p:txBody>
          <a:bodyPr/>
          <a:lstStyle/>
          <a:p>
            <a:r>
              <a:rPr kumimoji="1" lang="ja-JP" altLang="en-US" dirty="0"/>
              <a:t>線をなぞって走るには？</a:t>
            </a:r>
          </a:p>
        </p:txBody>
      </p:sp>
      <p:sp>
        <p:nvSpPr>
          <p:cNvPr id="3" name="コンテンツ プレースホルダー 2">
            <a:extLst>
              <a:ext uri="{FF2B5EF4-FFF2-40B4-BE49-F238E27FC236}">
                <a16:creationId xmlns:a16="http://schemas.microsoft.com/office/drawing/2014/main" id="{959C02FE-BFA3-4182-8C49-3DA7C1255D84}"/>
              </a:ext>
            </a:extLst>
          </p:cNvPr>
          <p:cNvSpPr>
            <a:spLocks noGrp="1"/>
          </p:cNvSpPr>
          <p:nvPr>
            <p:ph idx="1"/>
          </p:nvPr>
        </p:nvSpPr>
        <p:spPr>
          <a:xfrm>
            <a:off x="838200" y="1325322"/>
            <a:ext cx="10635532" cy="4351338"/>
          </a:xfrm>
        </p:spPr>
        <p:txBody>
          <a:bodyPr/>
          <a:lstStyle/>
          <a:p>
            <a:r>
              <a:rPr lang="ja-JP" altLang="en-US" sz="2400" dirty="0"/>
              <a:t>線のさかい目をうろうろするような走り方をすれば、まっすぐでも曲がりみちでも走れます。</a:t>
            </a:r>
            <a:endParaRPr lang="en-US" altLang="ja-JP" sz="2400" dirty="0"/>
          </a:p>
          <a:p>
            <a:pPr lvl="1"/>
            <a:r>
              <a:rPr lang="ja-JP" altLang="en-US" sz="2000" dirty="0"/>
              <a:t>「はい</a:t>
            </a:r>
            <a:r>
              <a:rPr lang="en-US" altLang="ja-JP" sz="2000" dirty="0"/>
              <a:t>/</a:t>
            </a:r>
            <a:r>
              <a:rPr lang="ja-JP" altLang="en-US" sz="2000" dirty="0"/>
              <a:t>いいえ」ブロックで「いいえ」のこうも</a:t>
            </a:r>
            <a:r>
              <a:rPr lang="ja-JP" altLang="en-US" sz="2000" dirty="0" err="1"/>
              <a:t>くが</a:t>
            </a:r>
            <a:r>
              <a:rPr lang="ja-JP" altLang="en-US" sz="2000" dirty="0"/>
              <a:t>ふえたブロックが使えます。</a:t>
            </a:r>
            <a:endParaRPr lang="en-US" altLang="ja-JP" sz="2000" dirty="0"/>
          </a:p>
          <a:p>
            <a:pPr lvl="1"/>
            <a:r>
              <a:rPr lang="ja-JP" altLang="en-US" sz="2000" dirty="0"/>
              <a:t>センサ①の</a:t>
            </a:r>
            <a:r>
              <a:rPr lang="ja-JP" altLang="en-US" sz="2000" dirty="0" err="1"/>
              <a:t>じょ</a:t>
            </a:r>
            <a:r>
              <a:rPr lang="ja-JP" altLang="en-US" sz="2000" dirty="0"/>
              <a:t>うたいによって、はい・いいえに何をつなげばいいか、かんがえます。</a:t>
            </a:r>
            <a:endParaRPr lang="en-US" altLang="ja-JP" sz="2000" dirty="0"/>
          </a:p>
          <a:p>
            <a:pPr lvl="1"/>
            <a:r>
              <a:rPr lang="ja-JP" altLang="en-US" sz="2000" dirty="0"/>
              <a:t>さっきのコースのプログラムをおもいだして、線をなぞって走りつづけるプログラムを作ってみよう！</a:t>
            </a:r>
            <a:endParaRPr lang="en-US" altLang="ja-JP" sz="2000" dirty="0"/>
          </a:p>
          <a:p>
            <a:endParaRPr kumimoji="1" lang="ja-JP" altLang="en-US" dirty="0"/>
          </a:p>
        </p:txBody>
      </p:sp>
      <p:sp>
        <p:nvSpPr>
          <p:cNvPr id="8" name="正方形/長方形 7">
            <a:extLst>
              <a:ext uri="{FF2B5EF4-FFF2-40B4-BE49-F238E27FC236}">
                <a16:creationId xmlns:a16="http://schemas.microsoft.com/office/drawing/2014/main" id="{AB1B5726-7EC9-4615-A596-B6BE0FFBE97F}"/>
              </a:ext>
            </a:extLst>
          </p:cNvPr>
          <p:cNvSpPr/>
          <p:nvPr/>
        </p:nvSpPr>
        <p:spPr>
          <a:xfrm flipH="1">
            <a:off x="2913045" y="3543817"/>
            <a:ext cx="213263" cy="2418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97531065-8E29-40D6-9D1E-D8569E925E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H="1">
            <a:off x="2655546" y="5388343"/>
            <a:ext cx="728262" cy="608022"/>
          </a:xfrm>
          <a:prstGeom prst="rect">
            <a:avLst/>
          </a:prstGeom>
          <a:blipFill dpi="0" rotWithShape="1">
            <a:blip r:embed="rId4">
              <a:alphaModFix amt="0"/>
            </a:blip>
            <a:srcRect/>
            <a:tile tx="0" ty="0" sx="100000" sy="100000" flip="none" algn="tl"/>
          </a:blipFill>
        </p:spPr>
      </p:pic>
      <p:grpSp>
        <p:nvGrpSpPr>
          <p:cNvPr id="10" name="グループ化 9">
            <a:extLst>
              <a:ext uri="{FF2B5EF4-FFF2-40B4-BE49-F238E27FC236}">
                <a16:creationId xmlns:a16="http://schemas.microsoft.com/office/drawing/2014/main" id="{77AA8AC7-34D3-4384-9EE4-3ADE2368788B}"/>
              </a:ext>
            </a:extLst>
          </p:cNvPr>
          <p:cNvGrpSpPr/>
          <p:nvPr/>
        </p:nvGrpSpPr>
        <p:grpSpPr>
          <a:xfrm flipH="1">
            <a:off x="2946582" y="5306770"/>
            <a:ext cx="159240" cy="156443"/>
            <a:chOff x="4963259" y="5857559"/>
            <a:chExt cx="178234" cy="178234"/>
          </a:xfrm>
        </p:grpSpPr>
        <p:sp>
          <p:nvSpPr>
            <p:cNvPr id="24" name="楕円 23">
              <a:extLst>
                <a:ext uri="{FF2B5EF4-FFF2-40B4-BE49-F238E27FC236}">
                  <a16:creationId xmlns:a16="http://schemas.microsoft.com/office/drawing/2014/main" id="{068C2857-70B0-469F-A259-10DF991D6E83}"/>
                </a:ext>
              </a:extLst>
            </p:cNvPr>
            <p:cNvSpPr/>
            <p:nvPr/>
          </p:nvSpPr>
          <p:spPr>
            <a:xfrm>
              <a:off x="4963259" y="5857559"/>
              <a:ext cx="178234" cy="178234"/>
            </a:xfrm>
            <a:prstGeom prst="ellipse">
              <a:avLst/>
            </a:prstGeom>
            <a:solidFill>
              <a:schemeClr val="tx1">
                <a:lumMod val="95000"/>
                <a:lumOff val="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640AF388-DD25-4A74-8381-10BC5D62D37B}"/>
                </a:ext>
              </a:extLst>
            </p:cNvPr>
            <p:cNvCxnSpPr>
              <a:stCxn id="24" idx="2"/>
              <a:endCxn id="24" idx="6"/>
            </p:cNvCxnSpPr>
            <p:nvPr/>
          </p:nvCxnSpPr>
          <p:spPr>
            <a:xfrm>
              <a:off x="4963259" y="5946676"/>
              <a:ext cx="178234" cy="0"/>
            </a:xfrm>
            <a:prstGeom prst="line">
              <a:avLst/>
            </a:prstGeom>
            <a:solidFill>
              <a:schemeClr val="tx1">
                <a:lumMod val="95000"/>
                <a:lumOff val="5000"/>
              </a:scheme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175E6D5-3A77-41B3-845C-C1CA9E02A4F9}"/>
                </a:ext>
              </a:extLst>
            </p:cNvPr>
            <p:cNvCxnSpPr>
              <a:stCxn id="24" idx="0"/>
              <a:endCxn id="24" idx="4"/>
            </p:cNvCxnSpPr>
            <p:nvPr/>
          </p:nvCxnSpPr>
          <p:spPr>
            <a:xfrm>
              <a:off x="5052376" y="5857559"/>
              <a:ext cx="0" cy="178234"/>
            </a:xfrm>
            <a:prstGeom prst="line">
              <a:avLst/>
            </a:prstGeom>
            <a:solidFill>
              <a:schemeClr val="tx1">
                <a:lumMod val="95000"/>
                <a:lumOff val="5000"/>
              </a:scheme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D58B8E69-0C91-429F-B53B-74F7CB5C7BBE}"/>
              </a:ext>
            </a:extLst>
          </p:cNvPr>
          <p:cNvGrpSpPr/>
          <p:nvPr/>
        </p:nvGrpSpPr>
        <p:grpSpPr>
          <a:xfrm rot="19800000" flipH="1">
            <a:off x="2674817" y="4429558"/>
            <a:ext cx="608022" cy="749715"/>
            <a:chOff x="5337244" y="5208000"/>
            <a:chExt cx="680545" cy="854146"/>
          </a:xfrm>
        </p:grpSpPr>
        <p:pic>
          <p:nvPicPr>
            <p:cNvPr id="19" name="図 18">
              <a:extLst>
                <a:ext uri="{FF2B5EF4-FFF2-40B4-BE49-F238E27FC236}">
                  <a16:creationId xmlns:a16="http://schemas.microsoft.com/office/drawing/2014/main" id="{03EF2FCE-9648-4456-8CB7-AEB26B5E40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5262665" y="5307021"/>
              <a:ext cx="829704" cy="680545"/>
            </a:xfrm>
            <a:prstGeom prst="rect">
              <a:avLst/>
            </a:prstGeom>
            <a:blipFill dpi="0" rotWithShape="1">
              <a:blip r:embed="rId4">
                <a:alphaModFix amt="0"/>
              </a:blip>
              <a:srcRect/>
              <a:tile tx="0" ty="0" sx="100000" sy="100000" flip="none" algn="tl"/>
            </a:blipFill>
          </p:spPr>
        </p:pic>
        <p:grpSp>
          <p:nvGrpSpPr>
            <p:cNvPr id="20" name="グループ化 19">
              <a:extLst>
                <a:ext uri="{FF2B5EF4-FFF2-40B4-BE49-F238E27FC236}">
                  <a16:creationId xmlns:a16="http://schemas.microsoft.com/office/drawing/2014/main" id="{9A608D61-A565-4DE4-8D60-BEC88DC48673}"/>
                </a:ext>
              </a:extLst>
            </p:cNvPr>
            <p:cNvGrpSpPr/>
            <p:nvPr/>
          </p:nvGrpSpPr>
          <p:grpSpPr>
            <a:xfrm>
              <a:off x="5581096" y="5208000"/>
              <a:ext cx="178234" cy="178234"/>
              <a:chOff x="4963259" y="5857559"/>
              <a:chExt cx="178234" cy="178234"/>
            </a:xfrm>
          </p:grpSpPr>
          <p:sp>
            <p:nvSpPr>
              <p:cNvPr id="21" name="楕円 20">
                <a:extLst>
                  <a:ext uri="{FF2B5EF4-FFF2-40B4-BE49-F238E27FC236}">
                    <a16:creationId xmlns:a16="http://schemas.microsoft.com/office/drawing/2014/main" id="{6EAD88D3-3E1F-465C-837F-75831FEC338A}"/>
                  </a:ext>
                </a:extLst>
              </p:cNvPr>
              <p:cNvSpPr/>
              <p:nvPr/>
            </p:nvSpPr>
            <p:spPr>
              <a:xfrm>
                <a:off x="4963259" y="5857559"/>
                <a:ext cx="178234" cy="178234"/>
              </a:xfrm>
              <a:prstGeom prst="ellipse">
                <a:avLst/>
              </a:prstGeom>
              <a:solidFill>
                <a:schemeClr val="bg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8B0EC193-D9D8-4740-8B8E-EFFF5A73620A}"/>
                  </a:ext>
                </a:extLst>
              </p:cNvPr>
              <p:cNvCxnSpPr>
                <a:stCxn id="21" idx="2"/>
                <a:endCxn id="21" idx="6"/>
              </p:cNvCxnSpPr>
              <p:nvPr/>
            </p:nvCxnSpPr>
            <p:spPr>
              <a:xfrm>
                <a:off x="4963259" y="5946676"/>
                <a:ext cx="178234" cy="0"/>
              </a:xfrm>
              <a:prstGeom prst="line">
                <a:avLst/>
              </a:prstGeom>
              <a:solidFill>
                <a:schemeClr val="tx1">
                  <a:lumMod val="95000"/>
                  <a:lumOff val="5000"/>
                </a:scheme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6441AF30-AF73-4C46-9232-D3F5ED713EF1}"/>
                  </a:ext>
                </a:extLst>
              </p:cNvPr>
              <p:cNvCxnSpPr>
                <a:stCxn id="21" idx="0"/>
                <a:endCxn id="21" idx="4"/>
              </p:cNvCxnSpPr>
              <p:nvPr/>
            </p:nvCxnSpPr>
            <p:spPr>
              <a:xfrm>
                <a:off x="5052376" y="5857559"/>
                <a:ext cx="0" cy="178234"/>
              </a:xfrm>
              <a:prstGeom prst="line">
                <a:avLst/>
              </a:prstGeom>
              <a:solidFill>
                <a:schemeClr val="tx1">
                  <a:lumMod val="95000"/>
                  <a:lumOff val="5000"/>
                </a:scheme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グループ化 11">
            <a:extLst>
              <a:ext uri="{FF2B5EF4-FFF2-40B4-BE49-F238E27FC236}">
                <a16:creationId xmlns:a16="http://schemas.microsoft.com/office/drawing/2014/main" id="{741B8F2E-6703-45E4-9614-D9648996E1D9}"/>
              </a:ext>
            </a:extLst>
          </p:cNvPr>
          <p:cNvGrpSpPr/>
          <p:nvPr/>
        </p:nvGrpSpPr>
        <p:grpSpPr>
          <a:xfrm rot="1800000" flipH="1">
            <a:off x="2529497" y="3560003"/>
            <a:ext cx="608022" cy="749715"/>
            <a:chOff x="5385017" y="4516712"/>
            <a:chExt cx="680545" cy="854146"/>
          </a:xfrm>
        </p:grpSpPr>
        <p:pic>
          <p:nvPicPr>
            <p:cNvPr id="14" name="図 13">
              <a:extLst>
                <a:ext uri="{FF2B5EF4-FFF2-40B4-BE49-F238E27FC236}">
                  <a16:creationId xmlns:a16="http://schemas.microsoft.com/office/drawing/2014/main" id="{B190BCF8-0533-4F7A-B22A-35641E0C532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5310438" y="4615733"/>
              <a:ext cx="829704" cy="680545"/>
            </a:xfrm>
            <a:prstGeom prst="rect">
              <a:avLst/>
            </a:prstGeom>
            <a:blipFill dpi="0" rotWithShape="1">
              <a:blip r:embed="rId4">
                <a:alphaModFix amt="0"/>
              </a:blip>
              <a:srcRect/>
              <a:tile tx="0" ty="0" sx="100000" sy="100000" flip="none" algn="tl"/>
            </a:blipFill>
          </p:spPr>
        </p:pic>
        <p:grpSp>
          <p:nvGrpSpPr>
            <p:cNvPr id="15" name="グループ化 14">
              <a:extLst>
                <a:ext uri="{FF2B5EF4-FFF2-40B4-BE49-F238E27FC236}">
                  <a16:creationId xmlns:a16="http://schemas.microsoft.com/office/drawing/2014/main" id="{FC30356C-AE36-4326-9CDD-87797CA70A6F}"/>
                </a:ext>
              </a:extLst>
            </p:cNvPr>
            <p:cNvGrpSpPr/>
            <p:nvPr/>
          </p:nvGrpSpPr>
          <p:grpSpPr>
            <a:xfrm>
              <a:off x="5628869" y="4516712"/>
              <a:ext cx="178234" cy="178234"/>
              <a:chOff x="4963259" y="5857559"/>
              <a:chExt cx="178234" cy="178234"/>
            </a:xfrm>
          </p:grpSpPr>
          <p:sp>
            <p:nvSpPr>
              <p:cNvPr id="16" name="楕円 15">
                <a:extLst>
                  <a:ext uri="{FF2B5EF4-FFF2-40B4-BE49-F238E27FC236}">
                    <a16:creationId xmlns:a16="http://schemas.microsoft.com/office/drawing/2014/main" id="{1B8F1B25-3C26-4D02-8F7E-827D4EA45D91}"/>
                  </a:ext>
                </a:extLst>
              </p:cNvPr>
              <p:cNvSpPr/>
              <p:nvPr/>
            </p:nvSpPr>
            <p:spPr>
              <a:xfrm>
                <a:off x="4963259" y="5857559"/>
                <a:ext cx="178234" cy="178234"/>
              </a:xfrm>
              <a:prstGeom prst="ellipse">
                <a:avLst/>
              </a:prstGeom>
              <a:solidFill>
                <a:schemeClr val="tx1">
                  <a:lumMod val="95000"/>
                  <a:lumOff val="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C4237D7A-9FA4-43F0-A119-9D94F33B0D74}"/>
                  </a:ext>
                </a:extLst>
              </p:cNvPr>
              <p:cNvCxnSpPr>
                <a:stCxn id="16" idx="2"/>
                <a:endCxn id="16" idx="6"/>
              </p:cNvCxnSpPr>
              <p:nvPr/>
            </p:nvCxnSpPr>
            <p:spPr>
              <a:xfrm>
                <a:off x="4963259" y="5946676"/>
                <a:ext cx="178234" cy="0"/>
              </a:xfrm>
              <a:prstGeom prst="line">
                <a:avLst/>
              </a:prstGeom>
              <a:solidFill>
                <a:schemeClr val="tx1">
                  <a:lumMod val="95000"/>
                  <a:lumOff val="5000"/>
                </a:scheme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A86856B9-EE27-4338-957E-6876A57D65A3}"/>
                  </a:ext>
                </a:extLst>
              </p:cNvPr>
              <p:cNvCxnSpPr>
                <a:stCxn id="16" idx="0"/>
                <a:endCxn id="16" idx="4"/>
              </p:cNvCxnSpPr>
              <p:nvPr/>
            </p:nvCxnSpPr>
            <p:spPr>
              <a:xfrm>
                <a:off x="5052376" y="5857559"/>
                <a:ext cx="0" cy="178234"/>
              </a:xfrm>
              <a:prstGeom prst="line">
                <a:avLst/>
              </a:prstGeom>
              <a:solidFill>
                <a:schemeClr val="tx1">
                  <a:lumMod val="95000"/>
                  <a:lumOff val="5000"/>
                </a:scheme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3" name="直線コネクタ 12">
            <a:extLst>
              <a:ext uri="{FF2B5EF4-FFF2-40B4-BE49-F238E27FC236}">
                <a16:creationId xmlns:a16="http://schemas.microsoft.com/office/drawing/2014/main" id="{D8338E51-6F96-4F25-B4C6-C9F85E78674B}"/>
              </a:ext>
            </a:extLst>
          </p:cNvPr>
          <p:cNvCxnSpPr/>
          <p:nvPr/>
        </p:nvCxnSpPr>
        <p:spPr>
          <a:xfrm flipH="1">
            <a:off x="2913045" y="3373556"/>
            <a:ext cx="0" cy="281133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9" name="吹き出し: 角を丸めた四角形 28">
            <a:extLst>
              <a:ext uri="{FF2B5EF4-FFF2-40B4-BE49-F238E27FC236}">
                <a16:creationId xmlns:a16="http://schemas.microsoft.com/office/drawing/2014/main" id="{68B9C326-CC82-4088-A193-8BB60C9F7BFA}"/>
              </a:ext>
            </a:extLst>
          </p:cNvPr>
          <p:cNvSpPr/>
          <p:nvPr/>
        </p:nvSpPr>
        <p:spPr>
          <a:xfrm>
            <a:off x="3695886" y="5428755"/>
            <a:ext cx="1730555" cy="690199"/>
          </a:xfrm>
          <a:prstGeom prst="wedgeRoundRectCallout">
            <a:avLst>
              <a:gd name="adj1" fmla="val -80333"/>
              <a:gd name="adj2" fmla="val -43048"/>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線が見えているから左にすすむ</a:t>
            </a:r>
            <a:endParaRPr kumimoji="1" lang="ja-JP" altLang="en-US" sz="1400" dirty="0"/>
          </a:p>
        </p:txBody>
      </p:sp>
      <p:sp>
        <p:nvSpPr>
          <p:cNvPr id="30" name="吹き出し: 角を丸めた四角形 29">
            <a:extLst>
              <a:ext uri="{FF2B5EF4-FFF2-40B4-BE49-F238E27FC236}">
                <a16:creationId xmlns:a16="http://schemas.microsoft.com/office/drawing/2014/main" id="{72642B88-A9F7-497A-BBBE-4EA8A7C2A822}"/>
              </a:ext>
            </a:extLst>
          </p:cNvPr>
          <p:cNvSpPr/>
          <p:nvPr/>
        </p:nvSpPr>
        <p:spPr>
          <a:xfrm>
            <a:off x="587943" y="4584068"/>
            <a:ext cx="1531715" cy="827067"/>
          </a:xfrm>
          <a:prstGeom prst="wedgeRoundRectCallout">
            <a:avLst>
              <a:gd name="adj1" fmla="val 97061"/>
              <a:gd name="adj2" fmla="val -5034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線が見えなくなったから</a:t>
            </a:r>
            <a:endParaRPr lang="en-US" altLang="ja-JP" sz="1600" dirty="0"/>
          </a:p>
          <a:p>
            <a:pPr algn="ctr"/>
            <a:r>
              <a:rPr lang="ja-JP" altLang="en-US" sz="1600" dirty="0"/>
              <a:t>右にすすむ</a:t>
            </a:r>
            <a:endParaRPr kumimoji="1" lang="ja-JP" altLang="en-US" sz="1400" dirty="0"/>
          </a:p>
        </p:txBody>
      </p:sp>
      <p:sp>
        <p:nvSpPr>
          <p:cNvPr id="31" name="四角形: 角を丸くする 30">
            <a:extLst>
              <a:ext uri="{FF2B5EF4-FFF2-40B4-BE49-F238E27FC236}">
                <a16:creationId xmlns:a16="http://schemas.microsoft.com/office/drawing/2014/main" id="{0403F275-B027-4383-A61E-BAE93D1C7389}"/>
              </a:ext>
            </a:extLst>
          </p:cNvPr>
          <p:cNvSpPr/>
          <p:nvPr/>
        </p:nvSpPr>
        <p:spPr>
          <a:xfrm>
            <a:off x="1540951" y="6205450"/>
            <a:ext cx="2668641" cy="5367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a:t>これをくり返せば、</a:t>
            </a:r>
            <a:endParaRPr kumimoji="1" lang="en-US" altLang="ja-JP" sz="1600" dirty="0"/>
          </a:p>
          <a:p>
            <a:pPr algn="ctr"/>
            <a:r>
              <a:rPr kumimoji="1" lang="ja-JP" altLang="en-US" sz="1600" dirty="0"/>
              <a:t>さかい目にそって</a:t>
            </a:r>
            <a:r>
              <a:rPr lang="ja-JP" altLang="en-US" sz="1600" dirty="0"/>
              <a:t>走れる</a:t>
            </a:r>
            <a:endParaRPr kumimoji="1" lang="ja-JP" altLang="en-US" sz="1600" dirty="0"/>
          </a:p>
        </p:txBody>
      </p:sp>
      <p:sp>
        <p:nvSpPr>
          <p:cNvPr id="32" name="四角形: 角を丸くする 31">
            <a:extLst>
              <a:ext uri="{FF2B5EF4-FFF2-40B4-BE49-F238E27FC236}">
                <a16:creationId xmlns:a16="http://schemas.microsoft.com/office/drawing/2014/main" id="{4FD6936D-91C1-45AA-91F5-A220521BA040}"/>
              </a:ext>
            </a:extLst>
          </p:cNvPr>
          <p:cNvSpPr/>
          <p:nvPr/>
        </p:nvSpPr>
        <p:spPr>
          <a:xfrm>
            <a:off x="6772947" y="3278809"/>
            <a:ext cx="3996249" cy="44222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t>これをプログラムにおきかえると？</a:t>
            </a:r>
          </a:p>
        </p:txBody>
      </p:sp>
      <p:grpSp>
        <p:nvGrpSpPr>
          <p:cNvPr id="56" name="グループ化 55">
            <a:extLst>
              <a:ext uri="{FF2B5EF4-FFF2-40B4-BE49-F238E27FC236}">
                <a16:creationId xmlns:a16="http://schemas.microsoft.com/office/drawing/2014/main" id="{F7CF6448-31B3-4DA6-A192-1508A57147D0}"/>
              </a:ext>
            </a:extLst>
          </p:cNvPr>
          <p:cNvGrpSpPr/>
          <p:nvPr/>
        </p:nvGrpSpPr>
        <p:grpSpPr>
          <a:xfrm rot="900000">
            <a:off x="6248350" y="5144312"/>
            <a:ext cx="514000" cy="626656"/>
            <a:chOff x="6368787" y="5275579"/>
            <a:chExt cx="514000" cy="626656"/>
          </a:xfrm>
        </p:grpSpPr>
        <p:pic>
          <p:nvPicPr>
            <p:cNvPr id="34" name="図 33">
              <a:extLst>
                <a:ext uri="{FF2B5EF4-FFF2-40B4-BE49-F238E27FC236}">
                  <a16:creationId xmlns:a16="http://schemas.microsoft.com/office/drawing/2014/main" id="{742FF10C-6483-4365-87CB-7C9E7931872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4400000">
              <a:off x="6312459" y="5331907"/>
              <a:ext cx="626656" cy="514000"/>
            </a:xfrm>
            <a:prstGeom prst="rect">
              <a:avLst/>
            </a:prstGeom>
            <a:blipFill dpi="0" rotWithShape="1">
              <a:blip r:embed="rId4">
                <a:alphaModFix amt="0"/>
              </a:blip>
              <a:srcRect/>
              <a:tile tx="0" ty="0" sx="100000" sy="100000" flip="none" algn="tl"/>
            </a:blipFill>
          </p:spPr>
        </p:pic>
        <p:grpSp>
          <p:nvGrpSpPr>
            <p:cNvPr id="36" name="グループ化 35">
              <a:extLst>
                <a:ext uri="{FF2B5EF4-FFF2-40B4-BE49-F238E27FC236}">
                  <a16:creationId xmlns:a16="http://schemas.microsoft.com/office/drawing/2014/main" id="{00F07720-E5A4-4928-B8E2-EF35C0CAF01D}"/>
                </a:ext>
              </a:extLst>
            </p:cNvPr>
            <p:cNvGrpSpPr/>
            <p:nvPr/>
          </p:nvGrpSpPr>
          <p:grpSpPr>
            <a:xfrm rot="19800000">
              <a:off x="6424793" y="5303961"/>
              <a:ext cx="134616" cy="134616"/>
              <a:chOff x="4963259" y="5857559"/>
              <a:chExt cx="178234" cy="178234"/>
            </a:xfrm>
          </p:grpSpPr>
          <p:sp>
            <p:nvSpPr>
              <p:cNvPr id="37" name="楕円 36">
                <a:extLst>
                  <a:ext uri="{FF2B5EF4-FFF2-40B4-BE49-F238E27FC236}">
                    <a16:creationId xmlns:a16="http://schemas.microsoft.com/office/drawing/2014/main" id="{D0D28D82-6E1F-4DE7-A237-9E1306A288E9}"/>
                  </a:ext>
                </a:extLst>
              </p:cNvPr>
              <p:cNvSpPr/>
              <p:nvPr/>
            </p:nvSpPr>
            <p:spPr>
              <a:xfrm>
                <a:off x="4963259" y="5857559"/>
                <a:ext cx="178234" cy="178234"/>
              </a:xfrm>
              <a:prstGeom prst="ellipse">
                <a:avLst/>
              </a:prstGeom>
              <a:solidFill>
                <a:schemeClr val="bg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38" name="直線コネクタ 37">
                <a:extLst>
                  <a:ext uri="{FF2B5EF4-FFF2-40B4-BE49-F238E27FC236}">
                    <a16:creationId xmlns:a16="http://schemas.microsoft.com/office/drawing/2014/main" id="{1979168B-4D92-42CD-80A7-9000FE5421C0}"/>
                  </a:ext>
                </a:extLst>
              </p:cNvPr>
              <p:cNvCxnSpPr>
                <a:stCxn id="37" idx="2"/>
                <a:endCxn id="37" idx="6"/>
              </p:cNvCxnSpPr>
              <p:nvPr/>
            </p:nvCxnSpPr>
            <p:spPr>
              <a:xfrm>
                <a:off x="4963259" y="5946676"/>
                <a:ext cx="178234" cy="0"/>
              </a:xfrm>
              <a:prstGeom prst="line">
                <a:avLst/>
              </a:prstGeom>
              <a:solidFill>
                <a:schemeClr val="tx1">
                  <a:lumMod val="95000"/>
                  <a:lumOff val="5000"/>
                </a:scheme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E292EBF-7D50-4A68-876C-6ACA117F1706}"/>
                  </a:ext>
                </a:extLst>
              </p:cNvPr>
              <p:cNvCxnSpPr>
                <a:stCxn id="37" idx="0"/>
                <a:endCxn id="37" idx="4"/>
              </p:cNvCxnSpPr>
              <p:nvPr/>
            </p:nvCxnSpPr>
            <p:spPr>
              <a:xfrm>
                <a:off x="5052376" y="5857559"/>
                <a:ext cx="0" cy="178234"/>
              </a:xfrm>
              <a:prstGeom prst="line">
                <a:avLst/>
              </a:prstGeom>
              <a:solidFill>
                <a:schemeClr val="tx1">
                  <a:lumMod val="95000"/>
                  <a:lumOff val="5000"/>
                </a:scheme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5" name="グループ化 54">
            <a:extLst>
              <a:ext uri="{FF2B5EF4-FFF2-40B4-BE49-F238E27FC236}">
                <a16:creationId xmlns:a16="http://schemas.microsoft.com/office/drawing/2014/main" id="{83DBDAEE-E761-4854-A048-376D3BD400B2}"/>
              </a:ext>
            </a:extLst>
          </p:cNvPr>
          <p:cNvGrpSpPr/>
          <p:nvPr/>
        </p:nvGrpSpPr>
        <p:grpSpPr>
          <a:xfrm rot="20700000">
            <a:off x="6256134" y="4244487"/>
            <a:ext cx="514000" cy="626656"/>
            <a:chOff x="6266763" y="4408593"/>
            <a:chExt cx="514000" cy="626656"/>
          </a:xfrm>
        </p:grpSpPr>
        <p:pic>
          <p:nvPicPr>
            <p:cNvPr id="46" name="図 45">
              <a:extLst>
                <a:ext uri="{FF2B5EF4-FFF2-40B4-BE49-F238E27FC236}">
                  <a16:creationId xmlns:a16="http://schemas.microsoft.com/office/drawing/2014/main" id="{C91F19BA-D571-4E76-BFF6-405BEEF64F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8000000">
              <a:off x="6210435" y="4464921"/>
              <a:ext cx="626656" cy="514000"/>
            </a:xfrm>
            <a:prstGeom prst="rect">
              <a:avLst/>
            </a:prstGeom>
            <a:blipFill dpi="0" rotWithShape="1">
              <a:blip r:embed="rId4">
                <a:alphaModFix amt="0"/>
              </a:blip>
              <a:srcRect/>
              <a:tile tx="0" ty="0" sx="100000" sy="100000" flip="none" algn="tl"/>
            </a:blipFill>
          </p:spPr>
        </p:pic>
        <p:grpSp>
          <p:nvGrpSpPr>
            <p:cNvPr id="48" name="グループ化 47">
              <a:extLst>
                <a:ext uri="{FF2B5EF4-FFF2-40B4-BE49-F238E27FC236}">
                  <a16:creationId xmlns:a16="http://schemas.microsoft.com/office/drawing/2014/main" id="{8AD1B81D-B018-4E0C-BAF2-C92670589BA9}"/>
                </a:ext>
              </a:extLst>
            </p:cNvPr>
            <p:cNvGrpSpPr/>
            <p:nvPr/>
          </p:nvGrpSpPr>
          <p:grpSpPr>
            <a:xfrm rot="1800000">
              <a:off x="6594049" y="4437139"/>
              <a:ext cx="134616" cy="134616"/>
              <a:chOff x="4963259" y="5857559"/>
              <a:chExt cx="178234" cy="178234"/>
            </a:xfrm>
          </p:grpSpPr>
          <p:sp>
            <p:nvSpPr>
              <p:cNvPr id="49" name="楕円 48">
                <a:extLst>
                  <a:ext uri="{FF2B5EF4-FFF2-40B4-BE49-F238E27FC236}">
                    <a16:creationId xmlns:a16="http://schemas.microsoft.com/office/drawing/2014/main" id="{32251AF1-DF67-473A-BA87-51C86E85A255}"/>
                  </a:ext>
                </a:extLst>
              </p:cNvPr>
              <p:cNvSpPr/>
              <p:nvPr/>
            </p:nvSpPr>
            <p:spPr>
              <a:xfrm>
                <a:off x="4963259" y="5857559"/>
                <a:ext cx="178234" cy="178234"/>
              </a:xfrm>
              <a:prstGeom prst="ellipse">
                <a:avLst/>
              </a:prstGeom>
              <a:solidFill>
                <a:schemeClr val="tx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50" name="直線コネクタ 49">
                <a:extLst>
                  <a:ext uri="{FF2B5EF4-FFF2-40B4-BE49-F238E27FC236}">
                    <a16:creationId xmlns:a16="http://schemas.microsoft.com/office/drawing/2014/main" id="{051CE822-017F-4408-A1D4-68B78ED01F58}"/>
                  </a:ext>
                </a:extLst>
              </p:cNvPr>
              <p:cNvCxnSpPr>
                <a:stCxn id="49" idx="2"/>
                <a:endCxn id="49" idx="6"/>
              </p:cNvCxnSpPr>
              <p:nvPr/>
            </p:nvCxnSpPr>
            <p:spPr>
              <a:xfrm>
                <a:off x="4963259" y="5946676"/>
                <a:ext cx="178234" cy="0"/>
              </a:xfrm>
              <a:prstGeom prst="line">
                <a:avLst/>
              </a:prstGeom>
              <a:solidFill>
                <a:schemeClr val="tx1">
                  <a:lumMod val="95000"/>
                  <a:lumOff val="5000"/>
                </a:scheme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B18FA0E0-641C-4F33-859A-1FEFBA2BD7D9}"/>
                  </a:ext>
                </a:extLst>
              </p:cNvPr>
              <p:cNvCxnSpPr>
                <a:stCxn id="49" idx="0"/>
                <a:endCxn id="49" idx="4"/>
              </p:cNvCxnSpPr>
              <p:nvPr/>
            </p:nvCxnSpPr>
            <p:spPr>
              <a:xfrm>
                <a:off x="5052376" y="5857559"/>
                <a:ext cx="0" cy="178234"/>
              </a:xfrm>
              <a:prstGeom prst="line">
                <a:avLst/>
              </a:prstGeom>
              <a:solidFill>
                <a:schemeClr val="tx1">
                  <a:lumMod val="95000"/>
                  <a:lumOff val="5000"/>
                </a:scheme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57" name="矢印: 下 56">
            <a:extLst>
              <a:ext uri="{FF2B5EF4-FFF2-40B4-BE49-F238E27FC236}">
                <a16:creationId xmlns:a16="http://schemas.microsoft.com/office/drawing/2014/main" id="{EE7B4770-A717-4BF0-8499-CE6EAC3B691C}"/>
              </a:ext>
            </a:extLst>
          </p:cNvPr>
          <p:cNvSpPr/>
          <p:nvPr/>
        </p:nvSpPr>
        <p:spPr>
          <a:xfrm rot="17100000">
            <a:off x="6986813" y="4513105"/>
            <a:ext cx="328348" cy="6947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矢印: 下 57">
            <a:extLst>
              <a:ext uri="{FF2B5EF4-FFF2-40B4-BE49-F238E27FC236}">
                <a16:creationId xmlns:a16="http://schemas.microsoft.com/office/drawing/2014/main" id="{51C7B29D-E26E-452E-8A44-13D5F6A690E2}"/>
              </a:ext>
            </a:extLst>
          </p:cNvPr>
          <p:cNvSpPr/>
          <p:nvPr/>
        </p:nvSpPr>
        <p:spPr>
          <a:xfrm rot="15300000">
            <a:off x="6957989" y="5077466"/>
            <a:ext cx="328348" cy="6947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四角形: 角を丸くする 58">
            <a:extLst>
              <a:ext uri="{FF2B5EF4-FFF2-40B4-BE49-F238E27FC236}">
                <a16:creationId xmlns:a16="http://schemas.microsoft.com/office/drawing/2014/main" id="{D9AF5BB2-8735-4F73-B3C2-02FBBED29C8E}"/>
              </a:ext>
            </a:extLst>
          </p:cNvPr>
          <p:cNvSpPr/>
          <p:nvPr/>
        </p:nvSpPr>
        <p:spPr>
          <a:xfrm>
            <a:off x="5852293" y="6008762"/>
            <a:ext cx="1474919" cy="5367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a:t>ロボットの</a:t>
            </a:r>
            <a:r>
              <a:rPr kumimoji="1" lang="ja-JP" altLang="en-US" sz="1600" dirty="0" err="1"/>
              <a:t>じょ</a:t>
            </a:r>
            <a:r>
              <a:rPr kumimoji="1" lang="ja-JP" altLang="en-US" sz="1600" dirty="0"/>
              <a:t>うたい</a:t>
            </a:r>
          </a:p>
        </p:txBody>
      </p:sp>
      <p:cxnSp>
        <p:nvCxnSpPr>
          <p:cNvPr id="60" name="直線コネクタ 59">
            <a:extLst>
              <a:ext uri="{FF2B5EF4-FFF2-40B4-BE49-F238E27FC236}">
                <a16:creationId xmlns:a16="http://schemas.microsoft.com/office/drawing/2014/main" id="{4B5A290C-03D0-460B-955F-F5929BADA4E0}"/>
              </a:ext>
            </a:extLst>
          </p:cNvPr>
          <p:cNvCxnSpPr>
            <a:cxnSpLocks/>
          </p:cNvCxnSpPr>
          <p:nvPr/>
        </p:nvCxnSpPr>
        <p:spPr>
          <a:xfrm>
            <a:off x="6505570" y="4042042"/>
            <a:ext cx="0" cy="182970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6" name="吹き出し: 角を丸めた四角形 65">
            <a:extLst>
              <a:ext uri="{FF2B5EF4-FFF2-40B4-BE49-F238E27FC236}">
                <a16:creationId xmlns:a16="http://schemas.microsoft.com/office/drawing/2014/main" id="{9C0B4B73-4609-47D8-AC88-57AF369E3B81}"/>
              </a:ext>
            </a:extLst>
          </p:cNvPr>
          <p:cNvSpPr/>
          <p:nvPr/>
        </p:nvSpPr>
        <p:spPr>
          <a:xfrm>
            <a:off x="10621574" y="4716726"/>
            <a:ext cx="1531715" cy="577911"/>
          </a:xfrm>
          <a:prstGeom prst="wedgeRoundRectCallout">
            <a:avLst>
              <a:gd name="adj1" fmla="val -104196"/>
              <a:gd name="adj2" fmla="val 16"/>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ラインの外にすすむ</a:t>
            </a:r>
            <a:endParaRPr kumimoji="1" lang="ja-JP" altLang="en-US" sz="1400" dirty="0"/>
          </a:p>
        </p:txBody>
      </p:sp>
      <p:sp>
        <p:nvSpPr>
          <p:cNvPr id="67" name="吹き出し: 角を丸めた四角形 66">
            <a:extLst>
              <a:ext uri="{FF2B5EF4-FFF2-40B4-BE49-F238E27FC236}">
                <a16:creationId xmlns:a16="http://schemas.microsoft.com/office/drawing/2014/main" id="{C9176013-102E-418B-80D4-6725EE89CD0A}"/>
              </a:ext>
            </a:extLst>
          </p:cNvPr>
          <p:cNvSpPr/>
          <p:nvPr/>
        </p:nvSpPr>
        <p:spPr>
          <a:xfrm>
            <a:off x="10626654" y="5620920"/>
            <a:ext cx="1531715" cy="577911"/>
          </a:xfrm>
          <a:prstGeom prst="wedgeRoundRectCallout">
            <a:avLst>
              <a:gd name="adj1" fmla="val -96900"/>
              <a:gd name="adj2" fmla="val -6327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ラインの中にすすむ</a:t>
            </a:r>
            <a:endParaRPr kumimoji="1" lang="ja-JP" altLang="en-US" sz="1400" dirty="0"/>
          </a:p>
        </p:txBody>
      </p:sp>
      <p:sp>
        <p:nvSpPr>
          <p:cNvPr id="6" name="矢印: 左カーブ 5">
            <a:extLst>
              <a:ext uri="{FF2B5EF4-FFF2-40B4-BE49-F238E27FC236}">
                <a16:creationId xmlns:a16="http://schemas.microsoft.com/office/drawing/2014/main" id="{283EB0EB-ABA9-4807-B5D7-B3F6EF723B7E}"/>
              </a:ext>
            </a:extLst>
          </p:cNvPr>
          <p:cNvSpPr/>
          <p:nvPr/>
        </p:nvSpPr>
        <p:spPr>
          <a:xfrm flipV="1">
            <a:off x="3426580" y="4944743"/>
            <a:ext cx="430707" cy="6790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矢印: 左カーブ 6">
            <a:extLst>
              <a:ext uri="{FF2B5EF4-FFF2-40B4-BE49-F238E27FC236}">
                <a16:creationId xmlns:a16="http://schemas.microsoft.com/office/drawing/2014/main" id="{FDBC5F3F-7E29-45B7-8875-13A073C28CA4}"/>
              </a:ext>
            </a:extLst>
          </p:cNvPr>
          <p:cNvSpPr/>
          <p:nvPr/>
        </p:nvSpPr>
        <p:spPr>
          <a:xfrm flipH="1" flipV="1">
            <a:off x="2130487" y="4097918"/>
            <a:ext cx="402812" cy="6790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88870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Effect transition="in" filter="fade">
                                      <p:cBhvr>
                                        <p:cTn id="51" dur="1000"/>
                                        <p:tgtEl>
                                          <p:spTgt spid="3">
                                            <p:txEl>
                                              <p:pRg st="1" end="1"/>
                                            </p:txEl>
                                          </p:spTgt>
                                        </p:tgtEl>
                                      </p:cBhvr>
                                    </p:animEffect>
                                    <p:anim calcmode="lin" valueType="num">
                                      <p:cBhvr>
                                        <p:cTn id="5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animEffect transition="in" filter="fade">
                                      <p:cBhvr>
                                        <p:cTn id="63" dur="1000"/>
                                        <p:tgtEl>
                                          <p:spTgt spid="3">
                                            <p:txEl>
                                              <p:pRg st="2" end="2"/>
                                            </p:txEl>
                                          </p:spTgt>
                                        </p:tgtEl>
                                      </p:cBhvr>
                                    </p:animEffect>
                                    <p:anim calcmode="lin" valueType="num">
                                      <p:cBhvr>
                                        <p:cTn id="6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par>
                                <p:cTn id="71" presetID="10" presetClass="entr" presetSubtype="0"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500"/>
                                        <p:tgtEl>
                                          <p:spTgt spid="56"/>
                                        </p:tgtEl>
                                      </p:cBhvr>
                                    </p:animEffect>
                                  </p:childTnLst>
                                </p:cTn>
                              </p:par>
                              <p:par>
                                <p:cTn id="77" presetID="10" presetClass="entr" presetSubtype="0"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500"/>
                                        <p:tgtEl>
                                          <p:spTgt spid="5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barn(inVertical)">
                                      <p:cBhvr>
                                        <p:cTn id="87" dur="500"/>
                                        <p:tgtEl>
                                          <p:spTgt spid="57"/>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barn(inVertical)">
                                      <p:cBhvr>
                                        <p:cTn id="90" dur="500"/>
                                        <p:tgtEl>
                                          <p:spTgt spid="66"/>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barn(inVertical)">
                                      <p:cBhvr>
                                        <p:cTn id="95" dur="500"/>
                                        <p:tgtEl>
                                          <p:spTgt spid="58"/>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barn(inVertical)">
                                      <p:cBhvr>
                                        <p:cTn id="98" dur="500"/>
                                        <p:tgtEl>
                                          <p:spTgt spid="67"/>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
                                            <p:txEl>
                                              <p:pRg st="3" end="3"/>
                                            </p:txEl>
                                          </p:spTgt>
                                        </p:tgtEl>
                                        <p:attrNameLst>
                                          <p:attrName>style.visibility</p:attrName>
                                        </p:attrNameLst>
                                      </p:cBhvr>
                                      <p:to>
                                        <p:strVal val="visible"/>
                                      </p:to>
                                    </p:set>
                                    <p:animEffect transition="in" filter="fade">
                                      <p:cBhvr>
                                        <p:cTn id="103" dur="1000"/>
                                        <p:tgtEl>
                                          <p:spTgt spid="3">
                                            <p:txEl>
                                              <p:pRg st="3" end="3"/>
                                            </p:txEl>
                                          </p:spTgt>
                                        </p:tgtEl>
                                      </p:cBhvr>
                                    </p:animEffect>
                                    <p:anim calcmode="lin" valueType="num">
                                      <p:cBhvr>
                                        <p:cTn id="10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0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 grpId="0" uiExpand="1" build="p"/>
      <p:bldP spid="29" grpId="0" animBg="1"/>
      <p:bldP spid="30" grpId="0" animBg="1"/>
      <p:bldP spid="31" grpId="0" animBg="1"/>
      <p:bldP spid="32" grpId="0" animBg="1"/>
      <p:bldP spid="57" grpId="0" animBg="1"/>
      <p:bldP spid="58" grpId="0" animBg="1"/>
      <p:bldP spid="59" grpId="0" animBg="1"/>
      <p:bldP spid="66" grpId="0" animBg="1"/>
      <p:bldP spid="67"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E8E1A48-2535-4AC5-863B-510FD18338F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0430" y="5072363"/>
            <a:ext cx="3542871" cy="1596782"/>
          </a:xfrm>
          <a:prstGeom prst="rect">
            <a:avLst/>
          </a:prstGeom>
        </p:spPr>
      </p:pic>
      <p:sp>
        <p:nvSpPr>
          <p:cNvPr id="2" name="タイトル 1">
            <a:extLst>
              <a:ext uri="{FF2B5EF4-FFF2-40B4-BE49-F238E27FC236}">
                <a16:creationId xmlns:a16="http://schemas.microsoft.com/office/drawing/2014/main" id="{66EC464D-A9C0-4B0B-9EDF-5B24D4CF75BA}"/>
              </a:ext>
            </a:extLst>
          </p:cNvPr>
          <p:cNvSpPr>
            <a:spLocks noGrp="1"/>
          </p:cNvSpPr>
          <p:nvPr>
            <p:ph type="title"/>
          </p:nvPr>
        </p:nvSpPr>
        <p:spPr/>
        <p:txBody>
          <a:bodyPr/>
          <a:lstStyle/>
          <a:p>
            <a:r>
              <a:rPr kumimoji="1" lang="ja-JP" altLang="en-US" dirty="0"/>
              <a:t>ゴールを見つけるには？</a:t>
            </a:r>
          </a:p>
        </p:txBody>
      </p:sp>
      <p:sp>
        <p:nvSpPr>
          <p:cNvPr id="3" name="コンテンツ プレースホルダー 2">
            <a:extLst>
              <a:ext uri="{FF2B5EF4-FFF2-40B4-BE49-F238E27FC236}">
                <a16:creationId xmlns:a16="http://schemas.microsoft.com/office/drawing/2014/main" id="{959C02FE-BFA3-4182-8C49-3DA7C1255D84}"/>
              </a:ext>
            </a:extLst>
          </p:cNvPr>
          <p:cNvSpPr>
            <a:spLocks noGrp="1"/>
          </p:cNvSpPr>
          <p:nvPr>
            <p:ph idx="1"/>
          </p:nvPr>
        </p:nvSpPr>
        <p:spPr>
          <a:xfrm>
            <a:off x="838200" y="1376413"/>
            <a:ext cx="10788384" cy="4800550"/>
          </a:xfrm>
        </p:spPr>
        <p:txBody>
          <a:bodyPr/>
          <a:lstStyle/>
          <a:p>
            <a:r>
              <a:rPr lang="ja-JP" altLang="en-US" sz="2400" dirty="0"/>
              <a:t>線をなぞって走るプログラムはできたが、ゴールで止まらない。</a:t>
            </a:r>
            <a:endParaRPr lang="en-US" altLang="ja-JP" sz="2400" dirty="0"/>
          </a:p>
          <a:p>
            <a:r>
              <a:rPr lang="ja-JP" altLang="en-US" sz="2400" dirty="0"/>
              <a:t>ゴールでラインがとぎれているので、それをセンサでしらべます。</a:t>
            </a:r>
            <a:endParaRPr lang="en-US" altLang="ja-JP" sz="2400" dirty="0"/>
          </a:p>
          <a:p>
            <a:pPr lvl="1"/>
            <a:r>
              <a:rPr lang="ja-JP" altLang="en-US" sz="2000" dirty="0"/>
              <a:t>線がない</a:t>
            </a:r>
            <a:r>
              <a:rPr lang="en-US" altLang="ja-JP" sz="2000" dirty="0"/>
              <a:t>=</a:t>
            </a:r>
            <a:r>
              <a:rPr lang="ja-JP" altLang="en-US" sz="2000" dirty="0"/>
              <a:t>センサ①、センサ②がどっちも明るい色（小さい数字）になる、ということ</a:t>
            </a:r>
            <a:endParaRPr lang="en-US" altLang="ja-JP" sz="2000" dirty="0"/>
          </a:p>
          <a:p>
            <a:pPr lvl="1"/>
            <a:r>
              <a:rPr lang="ja-JP" altLang="en-US" sz="2000" dirty="0"/>
              <a:t>じゃあ、「センサ①とセンサ②がどちらも</a:t>
            </a:r>
            <a:r>
              <a:rPr lang="en-US" altLang="ja-JP" sz="2000" dirty="0"/>
              <a:t>100</a:t>
            </a:r>
            <a:r>
              <a:rPr lang="ja-JP" altLang="en-US" sz="2000" dirty="0"/>
              <a:t>より小さい？」というしつもんなら、</a:t>
            </a:r>
            <a:endParaRPr lang="en-US" altLang="ja-JP" sz="2000" dirty="0"/>
          </a:p>
          <a:p>
            <a:pPr marL="457200" lvl="1" indent="0">
              <a:buNone/>
            </a:pPr>
            <a:r>
              <a:rPr lang="en-US" altLang="ja-JP" sz="2000" dirty="0"/>
              <a:t>	</a:t>
            </a:r>
            <a:r>
              <a:rPr lang="ja-JP" altLang="en-US" sz="2000" dirty="0"/>
              <a:t>はんだんできる。しかし、「はい</a:t>
            </a:r>
            <a:r>
              <a:rPr lang="en-US" altLang="ja-JP" sz="2000" dirty="0"/>
              <a:t>/</a:t>
            </a:r>
            <a:r>
              <a:rPr lang="ja-JP" altLang="en-US" sz="2000" dirty="0"/>
              <a:t>いいえ」には一つのしつもんしか書けない</a:t>
            </a:r>
            <a:r>
              <a:rPr lang="en-US" altLang="ja-JP" sz="2000" dirty="0"/>
              <a:t>…</a:t>
            </a:r>
          </a:p>
          <a:p>
            <a:pPr lvl="1"/>
            <a:r>
              <a:rPr lang="ja-JP" altLang="en-US" sz="2000" dirty="0"/>
              <a:t>「はい</a:t>
            </a:r>
            <a:r>
              <a:rPr lang="en-US" altLang="ja-JP" sz="2000" dirty="0"/>
              <a:t>/</a:t>
            </a:r>
            <a:r>
              <a:rPr lang="ja-JP" altLang="en-US" sz="2000" dirty="0"/>
              <a:t>いいえ」を二つかさねれば、「</a:t>
            </a:r>
            <a:r>
              <a:rPr lang="en-US" altLang="ja-JP" sz="2000" dirty="0"/>
              <a:t>A</a:t>
            </a:r>
            <a:r>
              <a:rPr lang="ja-JP" altLang="en-US" sz="2000" dirty="0"/>
              <a:t>ですか？→はい→じゃあ、さらに</a:t>
            </a:r>
            <a:r>
              <a:rPr lang="en-US" altLang="ja-JP" sz="2000" dirty="0"/>
              <a:t>B</a:t>
            </a:r>
            <a:r>
              <a:rPr lang="ja-JP" altLang="en-US" sz="2000" dirty="0"/>
              <a:t>ですか？」というしつもんを作ることができる！</a:t>
            </a:r>
            <a:endParaRPr lang="en-US" altLang="ja-JP" sz="2000" dirty="0"/>
          </a:p>
          <a:p>
            <a:pPr lvl="1"/>
            <a:r>
              <a:rPr lang="ja-JP" altLang="en-US" sz="2000" dirty="0"/>
              <a:t>さっきのプログラムにブロックをくっつけて、線が見えなくなったら止まるようにしてみましょう。</a:t>
            </a:r>
            <a:endParaRPr kumimoji="1" lang="ja-JP" altLang="en-US" dirty="0"/>
          </a:p>
        </p:txBody>
      </p:sp>
      <p:sp>
        <p:nvSpPr>
          <p:cNvPr id="5" name="正方形/長方形 4">
            <a:extLst>
              <a:ext uri="{FF2B5EF4-FFF2-40B4-BE49-F238E27FC236}">
                <a16:creationId xmlns:a16="http://schemas.microsoft.com/office/drawing/2014/main" id="{62410AFE-503F-4C37-81A5-299C39632680}"/>
              </a:ext>
            </a:extLst>
          </p:cNvPr>
          <p:cNvSpPr/>
          <p:nvPr/>
        </p:nvSpPr>
        <p:spPr>
          <a:xfrm>
            <a:off x="6578221" y="4991161"/>
            <a:ext cx="272410" cy="15932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68F40E1F-BF56-4F90-AC7A-32A003DF726E}"/>
              </a:ext>
            </a:extLst>
          </p:cNvPr>
          <p:cNvGrpSpPr/>
          <p:nvPr/>
        </p:nvGrpSpPr>
        <p:grpSpPr>
          <a:xfrm>
            <a:off x="6357586" y="5775956"/>
            <a:ext cx="680545" cy="854427"/>
            <a:chOff x="6397441" y="5519016"/>
            <a:chExt cx="680545" cy="854427"/>
          </a:xfrm>
        </p:grpSpPr>
        <p:pic>
          <p:nvPicPr>
            <p:cNvPr id="18" name="図 17">
              <a:extLst>
                <a:ext uri="{FF2B5EF4-FFF2-40B4-BE49-F238E27FC236}">
                  <a16:creationId xmlns:a16="http://schemas.microsoft.com/office/drawing/2014/main" id="{3DFCEFC2-EDCF-455F-A8D9-B38BE87F783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6322862" y="5618318"/>
              <a:ext cx="829704" cy="680545"/>
            </a:xfrm>
            <a:prstGeom prst="rect">
              <a:avLst/>
            </a:prstGeom>
            <a:blipFill dpi="0" rotWithShape="1">
              <a:blip r:embed="rId4">
                <a:alphaModFix amt="0"/>
              </a:blip>
              <a:srcRect/>
              <a:tile tx="0" ty="0" sx="100000" sy="100000" flip="none" algn="tl"/>
            </a:blipFill>
          </p:spPr>
        </p:pic>
        <p:grpSp>
          <p:nvGrpSpPr>
            <p:cNvPr id="19" name="グループ化 18">
              <a:extLst>
                <a:ext uri="{FF2B5EF4-FFF2-40B4-BE49-F238E27FC236}">
                  <a16:creationId xmlns:a16="http://schemas.microsoft.com/office/drawing/2014/main" id="{97D0B630-7E85-4C9B-832B-7954D281507C}"/>
                </a:ext>
              </a:extLst>
            </p:cNvPr>
            <p:cNvGrpSpPr/>
            <p:nvPr/>
          </p:nvGrpSpPr>
          <p:grpSpPr>
            <a:xfrm>
              <a:off x="6724212" y="5519297"/>
              <a:ext cx="178234" cy="178234"/>
              <a:chOff x="4963259" y="5857559"/>
              <a:chExt cx="178234" cy="178234"/>
            </a:xfrm>
          </p:grpSpPr>
          <p:sp>
            <p:nvSpPr>
              <p:cNvPr id="24" name="楕円 23">
                <a:extLst>
                  <a:ext uri="{FF2B5EF4-FFF2-40B4-BE49-F238E27FC236}">
                    <a16:creationId xmlns:a16="http://schemas.microsoft.com/office/drawing/2014/main" id="{C714CAB4-215A-427F-BD5B-1ED83CF821B5}"/>
                  </a:ext>
                </a:extLst>
              </p:cNvPr>
              <p:cNvSpPr/>
              <p:nvPr/>
            </p:nvSpPr>
            <p:spPr>
              <a:xfrm>
                <a:off x="4963259" y="5857559"/>
                <a:ext cx="178234" cy="178234"/>
              </a:xfrm>
              <a:prstGeom prst="ellipse">
                <a:avLst/>
              </a:prstGeom>
              <a:solidFill>
                <a:schemeClr val="tx1">
                  <a:lumMod val="95000"/>
                  <a:lumOff val="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CF8907CF-6FEC-462C-A2E6-ABE3D2EDE588}"/>
                  </a:ext>
                </a:extLst>
              </p:cNvPr>
              <p:cNvCxnSpPr>
                <a:stCxn id="24" idx="2"/>
                <a:endCxn id="24" idx="6"/>
              </p:cNvCxnSpPr>
              <p:nvPr/>
            </p:nvCxnSpPr>
            <p:spPr>
              <a:xfrm>
                <a:off x="4963259" y="5946676"/>
                <a:ext cx="178234" cy="0"/>
              </a:xfrm>
              <a:prstGeom prst="line">
                <a:avLst/>
              </a:prstGeom>
              <a:solidFill>
                <a:schemeClr val="tx1">
                  <a:lumMod val="95000"/>
                  <a:lumOff val="5000"/>
                </a:scheme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41DF57BB-8BD2-4797-AAF8-ACB12BF5C94B}"/>
                  </a:ext>
                </a:extLst>
              </p:cNvPr>
              <p:cNvCxnSpPr>
                <a:stCxn id="24" idx="0"/>
                <a:endCxn id="24" idx="4"/>
              </p:cNvCxnSpPr>
              <p:nvPr/>
            </p:nvCxnSpPr>
            <p:spPr>
              <a:xfrm>
                <a:off x="5052376" y="5857559"/>
                <a:ext cx="0" cy="178234"/>
              </a:xfrm>
              <a:prstGeom prst="line">
                <a:avLst/>
              </a:prstGeom>
              <a:solidFill>
                <a:schemeClr val="tx1">
                  <a:lumMod val="95000"/>
                  <a:lumOff val="5000"/>
                </a:scheme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0" name="グループ化 19">
              <a:extLst>
                <a:ext uri="{FF2B5EF4-FFF2-40B4-BE49-F238E27FC236}">
                  <a16:creationId xmlns:a16="http://schemas.microsoft.com/office/drawing/2014/main" id="{35A8BFCD-D97A-4E13-9C66-00F71A1C68A9}"/>
                </a:ext>
              </a:extLst>
            </p:cNvPr>
            <p:cNvGrpSpPr/>
            <p:nvPr/>
          </p:nvGrpSpPr>
          <p:grpSpPr>
            <a:xfrm>
              <a:off x="6590537" y="5519016"/>
              <a:ext cx="178234" cy="178234"/>
              <a:chOff x="4963259" y="5857559"/>
              <a:chExt cx="178234" cy="178234"/>
            </a:xfrm>
          </p:grpSpPr>
          <p:sp>
            <p:nvSpPr>
              <p:cNvPr id="21" name="楕円 20">
                <a:extLst>
                  <a:ext uri="{FF2B5EF4-FFF2-40B4-BE49-F238E27FC236}">
                    <a16:creationId xmlns:a16="http://schemas.microsoft.com/office/drawing/2014/main" id="{FA0E68EA-00E7-4D7A-89B6-E19EEB9A6B0B}"/>
                  </a:ext>
                </a:extLst>
              </p:cNvPr>
              <p:cNvSpPr/>
              <p:nvPr/>
            </p:nvSpPr>
            <p:spPr>
              <a:xfrm>
                <a:off x="4963259" y="5857559"/>
                <a:ext cx="178234" cy="178234"/>
              </a:xfrm>
              <a:prstGeom prst="ellipse">
                <a:avLst/>
              </a:prstGeom>
              <a:solidFill>
                <a:schemeClr val="tx1">
                  <a:lumMod val="95000"/>
                  <a:lumOff val="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EDEAECA1-E198-489C-8BC1-A9380ECAB6D7}"/>
                  </a:ext>
                </a:extLst>
              </p:cNvPr>
              <p:cNvCxnSpPr>
                <a:stCxn id="21" idx="2"/>
                <a:endCxn id="21" idx="6"/>
              </p:cNvCxnSpPr>
              <p:nvPr/>
            </p:nvCxnSpPr>
            <p:spPr>
              <a:xfrm>
                <a:off x="4963259" y="5946676"/>
                <a:ext cx="178234" cy="0"/>
              </a:xfrm>
              <a:prstGeom prst="line">
                <a:avLst/>
              </a:prstGeom>
              <a:solidFill>
                <a:schemeClr val="tx1">
                  <a:lumMod val="95000"/>
                  <a:lumOff val="5000"/>
                </a:scheme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D92B456-882A-4B1B-B642-36048C7A6B03}"/>
                  </a:ext>
                </a:extLst>
              </p:cNvPr>
              <p:cNvCxnSpPr>
                <a:stCxn id="21" idx="0"/>
                <a:endCxn id="21" idx="4"/>
              </p:cNvCxnSpPr>
              <p:nvPr/>
            </p:nvCxnSpPr>
            <p:spPr>
              <a:xfrm>
                <a:off x="5052376" y="5857559"/>
                <a:ext cx="0" cy="178234"/>
              </a:xfrm>
              <a:prstGeom prst="line">
                <a:avLst/>
              </a:prstGeom>
              <a:solidFill>
                <a:schemeClr val="tx1">
                  <a:lumMod val="95000"/>
                  <a:lumOff val="5000"/>
                </a:scheme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 name="グループ化 6">
            <a:extLst>
              <a:ext uri="{FF2B5EF4-FFF2-40B4-BE49-F238E27FC236}">
                <a16:creationId xmlns:a16="http://schemas.microsoft.com/office/drawing/2014/main" id="{7D3B8F59-EC23-48AA-B4CD-2C88DBFC69A1}"/>
              </a:ext>
            </a:extLst>
          </p:cNvPr>
          <p:cNvGrpSpPr/>
          <p:nvPr/>
        </p:nvGrpSpPr>
        <p:grpSpPr>
          <a:xfrm>
            <a:off x="6367258" y="4753222"/>
            <a:ext cx="680545" cy="854427"/>
            <a:chOff x="6397441" y="5519016"/>
            <a:chExt cx="680545" cy="854427"/>
          </a:xfrm>
        </p:grpSpPr>
        <p:pic>
          <p:nvPicPr>
            <p:cNvPr id="9" name="図 8">
              <a:extLst>
                <a:ext uri="{FF2B5EF4-FFF2-40B4-BE49-F238E27FC236}">
                  <a16:creationId xmlns:a16="http://schemas.microsoft.com/office/drawing/2014/main" id="{A868145C-CF29-4E26-A0B3-DDC649C8BD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6322862" y="5618318"/>
              <a:ext cx="829704" cy="680545"/>
            </a:xfrm>
            <a:prstGeom prst="rect">
              <a:avLst/>
            </a:prstGeom>
            <a:blipFill dpi="0" rotWithShape="1">
              <a:blip r:embed="rId4">
                <a:alphaModFix amt="0"/>
              </a:blip>
              <a:srcRect/>
              <a:tile tx="0" ty="0" sx="100000" sy="100000" flip="none" algn="tl"/>
            </a:blipFill>
          </p:spPr>
        </p:pic>
        <p:grpSp>
          <p:nvGrpSpPr>
            <p:cNvPr id="10" name="グループ化 9">
              <a:extLst>
                <a:ext uri="{FF2B5EF4-FFF2-40B4-BE49-F238E27FC236}">
                  <a16:creationId xmlns:a16="http://schemas.microsoft.com/office/drawing/2014/main" id="{A82D38ED-5064-45FD-B068-A9476EA19584}"/>
                </a:ext>
              </a:extLst>
            </p:cNvPr>
            <p:cNvGrpSpPr/>
            <p:nvPr/>
          </p:nvGrpSpPr>
          <p:grpSpPr>
            <a:xfrm>
              <a:off x="6724212" y="5519297"/>
              <a:ext cx="178234" cy="178234"/>
              <a:chOff x="4963259" y="5857559"/>
              <a:chExt cx="178234" cy="178234"/>
            </a:xfrm>
          </p:grpSpPr>
          <p:sp>
            <p:nvSpPr>
              <p:cNvPr id="15" name="楕円 14">
                <a:extLst>
                  <a:ext uri="{FF2B5EF4-FFF2-40B4-BE49-F238E27FC236}">
                    <a16:creationId xmlns:a16="http://schemas.microsoft.com/office/drawing/2014/main" id="{71C1A6D0-E075-4840-8CA9-285220F4991F}"/>
                  </a:ext>
                </a:extLst>
              </p:cNvPr>
              <p:cNvSpPr/>
              <p:nvPr/>
            </p:nvSpPr>
            <p:spPr>
              <a:xfrm>
                <a:off x="4963259" y="5857559"/>
                <a:ext cx="178234" cy="178234"/>
              </a:xfrm>
              <a:prstGeom prst="ellipse">
                <a:avLst/>
              </a:prstGeom>
              <a:solidFill>
                <a:schemeClr val="bg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17E4C95A-87E9-49AE-9F97-174AFAE7264A}"/>
                  </a:ext>
                </a:extLst>
              </p:cNvPr>
              <p:cNvCxnSpPr>
                <a:stCxn id="15" idx="2"/>
                <a:endCxn id="15" idx="6"/>
              </p:cNvCxnSpPr>
              <p:nvPr/>
            </p:nvCxnSpPr>
            <p:spPr>
              <a:xfrm>
                <a:off x="4963259" y="5946676"/>
                <a:ext cx="178234" cy="0"/>
              </a:xfrm>
              <a:prstGeom prst="line">
                <a:avLst/>
              </a:prstGeom>
              <a:solidFill>
                <a:schemeClr val="tx1">
                  <a:lumMod val="95000"/>
                  <a:lumOff val="5000"/>
                </a:scheme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76D8862-CA48-47A8-AC58-92D86BC353E2}"/>
                  </a:ext>
                </a:extLst>
              </p:cNvPr>
              <p:cNvCxnSpPr>
                <a:stCxn id="15" idx="0"/>
                <a:endCxn id="15" idx="4"/>
              </p:cNvCxnSpPr>
              <p:nvPr/>
            </p:nvCxnSpPr>
            <p:spPr>
              <a:xfrm>
                <a:off x="5052376" y="5857559"/>
                <a:ext cx="0" cy="178234"/>
              </a:xfrm>
              <a:prstGeom prst="line">
                <a:avLst/>
              </a:prstGeom>
              <a:solidFill>
                <a:schemeClr val="tx1">
                  <a:lumMod val="95000"/>
                  <a:lumOff val="5000"/>
                </a:scheme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A95FE810-84C3-4AE6-9920-9B2CCFB44FFB}"/>
                </a:ext>
              </a:extLst>
            </p:cNvPr>
            <p:cNvGrpSpPr/>
            <p:nvPr/>
          </p:nvGrpSpPr>
          <p:grpSpPr>
            <a:xfrm>
              <a:off x="6590537" y="5519016"/>
              <a:ext cx="178234" cy="178234"/>
              <a:chOff x="4963259" y="5857559"/>
              <a:chExt cx="178234" cy="178234"/>
            </a:xfrm>
          </p:grpSpPr>
          <p:sp>
            <p:nvSpPr>
              <p:cNvPr id="12" name="楕円 11">
                <a:extLst>
                  <a:ext uri="{FF2B5EF4-FFF2-40B4-BE49-F238E27FC236}">
                    <a16:creationId xmlns:a16="http://schemas.microsoft.com/office/drawing/2014/main" id="{5B314EA6-B13A-43B0-B50C-A6EF635D29AB}"/>
                  </a:ext>
                </a:extLst>
              </p:cNvPr>
              <p:cNvSpPr/>
              <p:nvPr/>
            </p:nvSpPr>
            <p:spPr>
              <a:xfrm>
                <a:off x="4963259" y="5857559"/>
                <a:ext cx="178234" cy="178234"/>
              </a:xfrm>
              <a:prstGeom prst="ellipse">
                <a:avLst/>
              </a:prstGeom>
              <a:solidFill>
                <a:schemeClr val="bg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0E34F470-B142-458D-B73B-310E1C0374B4}"/>
                  </a:ext>
                </a:extLst>
              </p:cNvPr>
              <p:cNvCxnSpPr>
                <a:stCxn id="12" idx="2"/>
                <a:endCxn id="12" idx="6"/>
              </p:cNvCxnSpPr>
              <p:nvPr/>
            </p:nvCxnSpPr>
            <p:spPr>
              <a:xfrm>
                <a:off x="4963259" y="5946676"/>
                <a:ext cx="178234" cy="0"/>
              </a:xfrm>
              <a:prstGeom prst="line">
                <a:avLst/>
              </a:prstGeom>
              <a:solidFill>
                <a:schemeClr val="tx1">
                  <a:lumMod val="95000"/>
                  <a:lumOff val="5000"/>
                </a:scheme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BC8F369-1F49-47E6-9A46-037A32655E64}"/>
                  </a:ext>
                </a:extLst>
              </p:cNvPr>
              <p:cNvCxnSpPr>
                <a:stCxn id="12" idx="0"/>
                <a:endCxn id="12" idx="4"/>
              </p:cNvCxnSpPr>
              <p:nvPr/>
            </p:nvCxnSpPr>
            <p:spPr>
              <a:xfrm>
                <a:off x="5052376" y="5857559"/>
                <a:ext cx="0" cy="178234"/>
              </a:xfrm>
              <a:prstGeom prst="line">
                <a:avLst/>
              </a:prstGeom>
              <a:solidFill>
                <a:schemeClr val="tx1">
                  <a:lumMod val="95000"/>
                  <a:lumOff val="5000"/>
                </a:scheme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8" name="矢印: ストライプ 7">
            <a:extLst>
              <a:ext uri="{FF2B5EF4-FFF2-40B4-BE49-F238E27FC236}">
                <a16:creationId xmlns:a16="http://schemas.microsoft.com/office/drawing/2014/main" id="{6F04D323-52B8-427C-A3EC-90542F0D8824}"/>
              </a:ext>
            </a:extLst>
          </p:cNvPr>
          <p:cNvSpPr/>
          <p:nvPr/>
        </p:nvSpPr>
        <p:spPr>
          <a:xfrm rot="16200000">
            <a:off x="5740297" y="6072341"/>
            <a:ext cx="731500" cy="3735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F4D357CD-417D-46EA-8DF4-67E70B3DF830}"/>
              </a:ext>
            </a:extLst>
          </p:cNvPr>
          <p:cNvSpPr/>
          <p:nvPr/>
        </p:nvSpPr>
        <p:spPr>
          <a:xfrm>
            <a:off x="655975" y="4520933"/>
            <a:ext cx="3506816" cy="44222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t>線をなぞって走るプログラム</a:t>
            </a:r>
          </a:p>
        </p:txBody>
      </p:sp>
      <p:sp>
        <p:nvSpPr>
          <p:cNvPr id="33" name="吹き出し: 角を丸めた四角形 32">
            <a:extLst>
              <a:ext uri="{FF2B5EF4-FFF2-40B4-BE49-F238E27FC236}">
                <a16:creationId xmlns:a16="http://schemas.microsoft.com/office/drawing/2014/main" id="{42E70CB1-25CE-457F-B61A-97E4C09B6DF0}"/>
              </a:ext>
            </a:extLst>
          </p:cNvPr>
          <p:cNvSpPr/>
          <p:nvPr/>
        </p:nvSpPr>
        <p:spPr>
          <a:xfrm>
            <a:off x="4345016" y="4497239"/>
            <a:ext cx="1941227" cy="942693"/>
          </a:xfrm>
          <a:prstGeom prst="wedgeRoundRectCallout">
            <a:avLst>
              <a:gd name="adj1" fmla="val 67423"/>
              <a:gd name="adj2" fmla="val -15637"/>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センサがどっちも明るい色なら</a:t>
            </a:r>
            <a:endParaRPr lang="en-US" altLang="ja-JP" sz="1600" dirty="0"/>
          </a:p>
          <a:p>
            <a:pPr algn="ctr"/>
            <a:r>
              <a:rPr lang="ja-JP" altLang="en-US" sz="1600" dirty="0"/>
              <a:t>止まればよい</a:t>
            </a:r>
            <a:endParaRPr kumimoji="1" lang="ja-JP" altLang="en-US" sz="1400" dirty="0"/>
          </a:p>
        </p:txBody>
      </p:sp>
      <p:sp>
        <p:nvSpPr>
          <p:cNvPr id="34" name="四角形: 角を丸くする 33">
            <a:extLst>
              <a:ext uri="{FF2B5EF4-FFF2-40B4-BE49-F238E27FC236}">
                <a16:creationId xmlns:a16="http://schemas.microsoft.com/office/drawing/2014/main" id="{4E40104F-4B86-400E-828A-0B02D1B923DB}"/>
              </a:ext>
            </a:extLst>
          </p:cNvPr>
          <p:cNvSpPr/>
          <p:nvPr/>
        </p:nvSpPr>
        <p:spPr>
          <a:xfrm>
            <a:off x="7669607" y="4487705"/>
            <a:ext cx="3956977" cy="44222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dirty="0"/>
              <a:t>二つのしつもんをきくプログラム</a:t>
            </a:r>
            <a:endParaRPr kumimoji="1" lang="ja-JP" altLang="en-US" dirty="0"/>
          </a:p>
        </p:txBody>
      </p:sp>
      <p:grpSp>
        <p:nvGrpSpPr>
          <p:cNvPr id="30" name="グループ化 29">
            <a:extLst>
              <a:ext uri="{FF2B5EF4-FFF2-40B4-BE49-F238E27FC236}">
                <a16:creationId xmlns:a16="http://schemas.microsoft.com/office/drawing/2014/main" id="{50483F3F-2D14-4579-BBE0-3F228BF88649}"/>
              </a:ext>
            </a:extLst>
          </p:cNvPr>
          <p:cNvGrpSpPr/>
          <p:nvPr/>
        </p:nvGrpSpPr>
        <p:grpSpPr>
          <a:xfrm>
            <a:off x="7626254" y="5145231"/>
            <a:ext cx="4491208" cy="1655246"/>
            <a:chOff x="7626254" y="5145231"/>
            <a:chExt cx="4491208" cy="1655246"/>
          </a:xfrm>
        </p:grpSpPr>
        <p:pic>
          <p:nvPicPr>
            <p:cNvPr id="28" name="図 27">
              <a:extLst>
                <a:ext uri="{FF2B5EF4-FFF2-40B4-BE49-F238E27FC236}">
                  <a16:creationId xmlns:a16="http://schemas.microsoft.com/office/drawing/2014/main" id="{3B1AF655-5437-44FB-BAA0-04EDB755897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626254" y="5145231"/>
              <a:ext cx="3755086" cy="1300963"/>
            </a:xfrm>
            <a:prstGeom prst="rect">
              <a:avLst/>
            </a:prstGeom>
          </p:spPr>
        </p:pic>
        <p:sp>
          <p:nvSpPr>
            <p:cNvPr id="35" name="吹き出し: 角を丸めた四角形 34">
              <a:extLst>
                <a:ext uri="{FF2B5EF4-FFF2-40B4-BE49-F238E27FC236}">
                  <a16:creationId xmlns:a16="http://schemas.microsoft.com/office/drawing/2014/main" id="{4373B0B0-CDEA-478D-B1CD-F73E4958D0FC}"/>
                </a:ext>
              </a:extLst>
            </p:cNvPr>
            <p:cNvSpPr/>
            <p:nvPr/>
          </p:nvSpPr>
          <p:spPr>
            <a:xfrm>
              <a:off x="9743587" y="6087069"/>
              <a:ext cx="2373875" cy="713408"/>
            </a:xfrm>
            <a:prstGeom prst="wedgeRoundRectCallout">
              <a:avLst>
                <a:gd name="adj1" fmla="val -35295"/>
                <a:gd name="adj2" fmla="val -76876"/>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どっちのしつもんも「はい」ならじっこう</a:t>
              </a:r>
              <a:endParaRPr kumimoji="1" lang="ja-JP" altLang="en-US" sz="1400" dirty="0"/>
            </a:p>
          </p:txBody>
        </p:sp>
        <p:sp>
          <p:nvSpPr>
            <p:cNvPr id="36" name="右大かっこ 35">
              <a:extLst>
                <a:ext uri="{FF2B5EF4-FFF2-40B4-BE49-F238E27FC236}">
                  <a16:creationId xmlns:a16="http://schemas.microsoft.com/office/drawing/2014/main" id="{15DEF32C-A641-4D9C-8831-D5F72188A906}"/>
                </a:ext>
              </a:extLst>
            </p:cNvPr>
            <p:cNvSpPr/>
            <p:nvPr/>
          </p:nvSpPr>
          <p:spPr>
            <a:xfrm>
              <a:off x="9942792" y="5762262"/>
              <a:ext cx="104140" cy="344271"/>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324321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par>
                                <p:cTn id="36" presetID="42"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16" presetClass="entr" presetSubtype="21"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inVertical)">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5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5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fade">
                                      <p:cBhvr>
                                        <p:cTn id="58" dur="500"/>
                                        <p:tgtEl>
                                          <p:spTgt spid="3">
                                            <p:txEl>
                                              <p:pRg st="5" end="5"/>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fade">
                                      <p:cBhvr>
                                        <p:cTn id="6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8" grpId="0" animBg="1"/>
      <p:bldP spid="32" grpId="0" animBg="1"/>
      <p:bldP spid="33" grpId="0"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34708E-155A-4AF1-AE07-3B8E4565008B}"/>
              </a:ext>
            </a:extLst>
          </p:cNvPr>
          <p:cNvSpPr>
            <a:spLocks noGrp="1"/>
          </p:cNvSpPr>
          <p:nvPr>
            <p:ph type="title"/>
          </p:nvPr>
        </p:nvSpPr>
        <p:spPr>
          <a:xfrm>
            <a:off x="838200" y="529087"/>
            <a:ext cx="10515600" cy="740914"/>
          </a:xfrm>
        </p:spPr>
        <p:txBody>
          <a:bodyPr/>
          <a:lstStyle/>
          <a:p>
            <a:r>
              <a:rPr kumimoji="1" lang="ja-JP" altLang="en-US" dirty="0"/>
              <a:t>コース</a:t>
            </a:r>
            <a:r>
              <a:rPr lang="en-US" altLang="ja-JP" dirty="0"/>
              <a:t>7</a:t>
            </a:r>
            <a:r>
              <a:rPr kumimoji="1" lang="en-US" altLang="ja-JP" dirty="0"/>
              <a:t>:</a:t>
            </a:r>
            <a:r>
              <a:rPr kumimoji="1" lang="ja-JP" altLang="en-US" dirty="0"/>
              <a:t>ライントレース</a:t>
            </a:r>
            <a:r>
              <a:rPr kumimoji="1" lang="en-US" altLang="ja-JP" dirty="0"/>
              <a:t>(</a:t>
            </a:r>
            <a:r>
              <a:rPr kumimoji="1" lang="ja-JP" altLang="en-US" dirty="0"/>
              <a:t>右回り</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C9DF6A14-6919-4A4C-9447-E78CA5969242}"/>
              </a:ext>
            </a:extLst>
          </p:cNvPr>
          <p:cNvSpPr>
            <a:spLocks noGrp="1"/>
          </p:cNvSpPr>
          <p:nvPr>
            <p:ph idx="1"/>
          </p:nvPr>
        </p:nvSpPr>
        <p:spPr>
          <a:xfrm>
            <a:off x="838200" y="1270001"/>
            <a:ext cx="10515600" cy="2670432"/>
          </a:xfrm>
        </p:spPr>
        <p:txBody>
          <a:bodyPr>
            <a:normAutofit/>
          </a:bodyPr>
          <a:lstStyle/>
          <a:p>
            <a:r>
              <a:rPr kumimoji="1" lang="ja-JP" altLang="en-US" sz="2400" dirty="0"/>
              <a:t>のこりの時間で次のコースにチャレンジしよう。</a:t>
            </a:r>
            <a:endParaRPr kumimoji="1" lang="en-US" altLang="ja-JP" sz="2400" dirty="0"/>
          </a:p>
          <a:p>
            <a:pPr lvl="1"/>
            <a:r>
              <a:rPr lang="ja-JP" altLang="en-US" sz="2000" dirty="0"/>
              <a:t>さっきのプログラムでもクリアできるが、まっすぐな線でもジグザグしながらすすむからおそい</a:t>
            </a:r>
            <a:endParaRPr lang="en-US" altLang="ja-JP" sz="2000" dirty="0"/>
          </a:p>
          <a:p>
            <a:pPr lvl="1"/>
            <a:r>
              <a:rPr lang="ja-JP" altLang="en-US" sz="2000" dirty="0"/>
              <a:t>センサをつかって、線がまっすぐか・曲がっているか、をしらべる方法はないか？</a:t>
            </a:r>
            <a:endParaRPr lang="en-US" altLang="ja-JP" sz="2000" dirty="0"/>
          </a:p>
        </p:txBody>
      </p:sp>
      <p:pic>
        <p:nvPicPr>
          <p:cNvPr id="6" name="図 5">
            <a:extLst>
              <a:ext uri="{FF2B5EF4-FFF2-40B4-BE49-F238E27FC236}">
                <a16:creationId xmlns:a16="http://schemas.microsoft.com/office/drawing/2014/main" id="{82E6393D-D835-4955-8F44-E5B4E64BD6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8200" y="2798878"/>
            <a:ext cx="2934903" cy="3932578"/>
          </a:xfrm>
          <a:prstGeom prst="rect">
            <a:avLst/>
          </a:prstGeom>
        </p:spPr>
      </p:pic>
      <p:grpSp>
        <p:nvGrpSpPr>
          <p:cNvPr id="20" name="グループ化 19">
            <a:extLst>
              <a:ext uri="{FF2B5EF4-FFF2-40B4-BE49-F238E27FC236}">
                <a16:creationId xmlns:a16="http://schemas.microsoft.com/office/drawing/2014/main" id="{6B7B4144-7526-4AF0-B622-62BE6253CAE0}"/>
              </a:ext>
            </a:extLst>
          </p:cNvPr>
          <p:cNvGrpSpPr/>
          <p:nvPr/>
        </p:nvGrpSpPr>
        <p:grpSpPr>
          <a:xfrm>
            <a:off x="8482622" y="2963237"/>
            <a:ext cx="662286" cy="3070459"/>
            <a:chOff x="5742804" y="3176337"/>
            <a:chExt cx="662286" cy="3070459"/>
          </a:xfrm>
        </p:grpSpPr>
        <p:sp>
          <p:nvSpPr>
            <p:cNvPr id="10" name="フローチャート: 処理 9">
              <a:extLst>
                <a:ext uri="{FF2B5EF4-FFF2-40B4-BE49-F238E27FC236}">
                  <a16:creationId xmlns:a16="http://schemas.microsoft.com/office/drawing/2014/main" id="{0C247886-DCF1-40D0-8340-20CB4EE3543D}"/>
                </a:ext>
              </a:extLst>
            </p:cNvPr>
            <p:cNvSpPr/>
            <p:nvPr/>
          </p:nvSpPr>
          <p:spPr>
            <a:xfrm>
              <a:off x="5779307" y="3380043"/>
              <a:ext cx="294640" cy="2602607"/>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D01CFD57-BB5F-4B5D-8A5B-C6DB3475F7BB}"/>
                </a:ext>
              </a:extLst>
            </p:cNvPr>
            <p:cNvCxnSpPr/>
            <p:nvPr/>
          </p:nvCxnSpPr>
          <p:spPr>
            <a:xfrm flipV="1">
              <a:off x="6073947" y="3176337"/>
              <a:ext cx="0" cy="3070459"/>
            </a:xfrm>
            <a:prstGeom prst="line">
              <a:avLst/>
            </a:prstGeom>
            <a:ln w="28575">
              <a:solidFill>
                <a:srgbClr val="FF0000"/>
              </a:solidFill>
              <a:prstDash val="sysDash"/>
            </a:ln>
          </p:spPr>
          <p:style>
            <a:lnRef idx="1">
              <a:schemeClr val="dk1"/>
            </a:lnRef>
            <a:fillRef idx="0">
              <a:schemeClr val="dk1"/>
            </a:fillRef>
            <a:effectRef idx="0">
              <a:schemeClr val="dk1"/>
            </a:effectRef>
            <a:fontRef idx="minor">
              <a:schemeClr val="tx1"/>
            </a:fontRef>
          </p:style>
        </p:cxnSp>
        <p:grpSp>
          <p:nvGrpSpPr>
            <p:cNvPr id="17" name="グループ化 16">
              <a:extLst>
                <a:ext uri="{FF2B5EF4-FFF2-40B4-BE49-F238E27FC236}">
                  <a16:creationId xmlns:a16="http://schemas.microsoft.com/office/drawing/2014/main" id="{C283DD93-94FC-4F89-80A3-2607B16A0AAD}"/>
                </a:ext>
              </a:extLst>
            </p:cNvPr>
            <p:cNvGrpSpPr/>
            <p:nvPr/>
          </p:nvGrpSpPr>
          <p:grpSpPr>
            <a:xfrm>
              <a:off x="5742804" y="3456017"/>
              <a:ext cx="662286" cy="2252973"/>
              <a:chOff x="6593840" y="2513088"/>
              <a:chExt cx="933650" cy="3176104"/>
            </a:xfrm>
          </p:grpSpPr>
          <p:sp>
            <p:nvSpPr>
              <p:cNvPr id="11" name="アーチ 10">
                <a:extLst>
                  <a:ext uri="{FF2B5EF4-FFF2-40B4-BE49-F238E27FC236}">
                    <a16:creationId xmlns:a16="http://schemas.microsoft.com/office/drawing/2014/main" id="{C3FAAECD-3C38-470D-A2C7-F4269744B18E}"/>
                  </a:ext>
                </a:extLst>
              </p:cNvPr>
              <p:cNvSpPr/>
              <p:nvPr/>
            </p:nvSpPr>
            <p:spPr>
              <a:xfrm rot="16200000">
                <a:off x="6613090" y="4774792"/>
                <a:ext cx="914400" cy="914400"/>
              </a:xfrm>
              <a:prstGeom prst="blockArc">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solidFill>
                    <a:schemeClr val="tx1"/>
                  </a:solidFill>
                </a:endParaRPr>
              </a:p>
            </p:txBody>
          </p:sp>
          <p:sp>
            <p:nvSpPr>
              <p:cNvPr id="13" name="アーチ 12">
                <a:extLst>
                  <a:ext uri="{FF2B5EF4-FFF2-40B4-BE49-F238E27FC236}">
                    <a16:creationId xmlns:a16="http://schemas.microsoft.com/office/drawing/2014/main" id="{F8AAC43D-02E0-450B-9403-4A62340CFC70}"/>
                  </a:ext>
                </a:extLst>
              </p:cNvPr>
              <p:cNvSpPr/>
              <p:nvPr/>
            </p:nvSpPr>
            <p:spPr>
              <a:xfrm rot="5400000">
                <a:off x="6593840" y="4094072"/>
                <a:ext cx="914400" cy="914400"/>
              </a:xfrm>
              <a:prstGeom prst="blockArc">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solidFill>
                    <a:schemeClr val="tx1"/>
                  </a:solidFill>
                </a:endParaRPr>
              </a:p>
            </p:txBody>
          </p:sp>
          <p:sp>
            <p:nvSpPr>
              <p:cNvPr id="14" name="アーチ 13">
                <a:extLst>
                  <a:ext uri="{FF2B5EF4-FFF2-40B4-BE49-F238E27FC236}">
                    <a16:creationId xmlns:a16="http://schemas.microsoft.com/office/drawing/2014/main" id="{0EE2D31A-DC25-449F-91DB-FE39F4DF21F0}"/>
                  </a:ext>
                </a:extLst>
              </p:cNvPr>
              <p:cNvSpPr/>
              <p:nvPr/>
            </p:nvSpPr>
            <p:spPr>
              <a:xfrm rot="16200000">
                <a:off x="6613090" y="3403727"/>
                <a:ext cx="914400" cy="914400"/>
              </a:xfrm>
              <a:prstGeom prst="blockArc">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solidFill>
                    <a:schemeClr val="tx1"/>
                  </a:solidFill>
                </a:endParaRPr>
              </a:p>
            </p:txBody>
          </p:sp>
          <p:sp>
            <p:nvSpPr>
              <p:cNvPr id="15" name="アーチ 14">
                <a:extLst>
                  <a:ext uri="{FF2B5EF4-FFF2-40B4-BE49-F238E27FC236}">
                    <a16:creationId xmlns:a16="http://schemas.microsoft.com/office/drawing/2014/main" id="{2269D9C6-FAF7-4A50-B133-54DEF34E41FA}"/>
                  </a:ext>
                </a:extLst>
              </p:cNvPr>
              <p:cNvSpPr/>
              <p:nvPr/>
            </p:nvSpPr>
            <p:spPr>
              <a:xfrm rot="5400000">
                <a:off x="6593840" y="2723007"/>
                <a:ext cx="914400" cy="914400"/>
              </a:xfrm>
              <a:prstGeom prst="blockArc">
                <a:avLst>
                  <a:gd name="adj1" fmla="val 12634466"/>
                  <a:gd name="adj2" fmla="val 0"/>
                  <a:gd name="adj3" fmla="val 25000"/>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solidFill>
                    <a:schemeClr val="tx1"/>
                  </a:solidFill>
                </a:endParaRPr>
              </a:p>
            </p:txBody>
          </p:sp>
          <p:sp>
            <p:nvSpPr>
              <p:cNvPr id="16" name="二等辺三角形 15">
                <a:extLst>
                  <a:ext uri="{FF2B5EF4-FFF2-40B4-BE49-F238E27FC236}">
                    <a16:creationId xmlns:a16="http://schemas.microsoft.com/office/drawing/2014/main" id="{6CFBA739-D55C-4C12-B19F-7C7B21BB2AAF}"/>
                  </a:ext>
                </a:extLst>
              </p:cNvPr>
              <p:cNvSpPr/>
              <p:nvPr/>
            </p:nvSpPr>
            <p:spPr>
              <a:xfrm rot="18000000">
                <a:off x="6805596" y="2659134"/>
                <a:ext cx="625642" cy="333549"/>
              </a:xfrm>
              <a:prstGeom prst="triangle">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grpSp>
      </p:grpSp>
      <p:sp>
        <p:nvSpPr>
          <p:cNvPr id="25" name="四角形: 角を丸くする 24">
            <a:extLst>
              <a:ext uri="{FF2B5EF4-FFF2-40B4-BE49-F238E27FC236}">
                <a16:creationId xmlns:a16="http://schemas.microsoft.com/office/drawing/2014/main" id="{AEE4B731-EA98-4711-8E53-4E3755C9227E}"/>
              </a:ext>
            </a:extLst>
          </p:cNvPr>
          <p:cNvSpPr/>
          <p:nvPr/>
        </p:nvSpPr>
        <p:spPr>
          <a:xfrm>
            <a:off x="7494998" y="6126667"/>
            <a:ext cx="2804033" cy="44222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t>よけいにじかんがかかる</a:t>
            </a:r>
          </a:p>
        </p:txBody>
      </p:sp>
      <p:grpSp>
        <p:nvGrpSpPr>
          <p:cNvPr id="27" name="グループ化 26">
            <a:extLst>
              <a:ext uri="{FF2B5EF4-FFF2-40B4-BE49-F238E27FC236}">
                <a16:creationId xmlns:a16="http://schemas.microsoft.com/office/drawing/2014/main" id="{D25FE2A5-B2BE-402C-B762-56D2FFF6397A}"/>
              </a:ext>
            </a:extLst>
          </p:cNvPr>
          <p:cNvGrpSpPr/>
          <p:nvPr/>
        </p:nvGrpSpPr>
        <p:grpSpPr>
          <a:xfrm>
            <a:off x="5341945" y="3173370"/>
            <a:ext cx="356135" cy="2602607"/>
            <a:chOff x="7827279" y="3463862"/>
            <a:chExt cx="356135" cy="2602607"/>
          </a:xfrm>
        </p:grpSpPr>
        <p:sp>
          <p:nvSpPr>
            <p:cNvPr id="28" name="フローチャート: 処理 27">
              <a:extLst>
                <a:ext uri="{FF2B5EF4-FFF2-40B4-BE49-F238E27FC236}">
                  <a16:creationId xmlns:a16="http://schemas.microsoft.com/office/drawing/2014/main" id="{02F74579-9459-4FB5-8A04-D728948AD8C1}"/>
                </a:ext>
              </a:extLst>
            </p:cNvPr>
            <p:cNvSpPr/>
            <p:nvPr/>
          </p:nvSpPr>
          <p:spPr>
            <a:xfrm>
              <a:off x="7858027" y="3463862"/>
              <a:ext cx="294640" cy="2602607"/>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9" name="矢印: 下 28">
              <a:extLst>
                <a:ext uri="{FF2B5EF4-FFF2-40B4-BE49-F238E27FC236}">
                  <a16:creationId xmlns:a16="http://schemas.microsoft.com/office/drawing/2014/main" id="{6BE4C872-C849-4342-823F-11FFB6443AAD}"/>
                </a:ext>
              </a:extLst>
            </p:cNvPr>
            <p:cNvSpPr/>
            <p:nvPr/>
          </p:nvSpPr>
          <p:spPr>
            <a:xfrm rot="10800000">
              <a:off x="7827279" y="3727468"/>
              <a:ext cx="356135" cy="2095817"/>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四角形: 角を丸くする 29">
            <a:extLst>
              <a:ext uri="{FF2B5EF4-FFF2-40B4-BE49-F238E27FC236}">
                <a16:creationId xmlns:a16="http://schemas.microsoft.com/office/drawing/2014/main" id="{6AE6FB94-70FA-4336-AB24-8A8D2603F797}"/>
              </a:ext>
            </a:extLst>
          </p:cNvPr>
          <p:cNvSpPr/>
          <p:nvPr/>
        </p:nvSpPr>
        <p:spPr>
          <a:xfrm>
            <a:off x="4010178" y="6096447"/>
            <a:ext cx="3206754" cy="44222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t>こうすればはやいのに</a:t>
            </a:r>
            <a:r>
              <a:rPr kumimoji="1" lang="en-US" altLang="ja-JP" dirty="0"/>
              <a:t>…</a:t>
            </a:r>
            <a:endParaRPr kumimoji="1" lang="ja-JP" altLang="en-US" dirty="0"/>
          </a:p>
        </p:txBody>
      </p:sp>
    </p:spTree>
    <p:extLst>
      <p:ext uri="{BB962C8B-B14F-4D97-AF65-F5344CB8AC3E}">
        <p14:creationId xmlns:p14="http://schemas.microsoft.com/office/powerpoint/2010/main" val="329794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5"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4FB60F-B36D-4EED-A958-D4D8E6FF5D17}"/>
              </a:ext>
            </a:extLst>
          </p:cNvPr>
          <p:cNvSpPr>
            <a:spLocks noGrp="1"/>
          </p:cNvSpPr>
          <p:nvPr>
            <p:ph type="title"/>
          </p:nvPr>
        </p:nvSpPr>
        <p:spPr/>
        <p:txBody>
          <a:bodyPr>
            <a:normAutofit/>
          </a:bodyPr>
          <a:lstStyle/>
          <a:p>
            <a:r>
              <a:rPr kumimoji="1" lang="en-US" altLang="ja-JP" sz="3600" dirty="0"/>
              <a:t>1</a:t>
            </a:r>
            <a:r>
              <a:rPr kumimoji="1" lang="ja-JP" altLang="en-US" sz="3600" dirty="0"/>
              <a:t>時間目</a:t>
            </a:r>
            <a:r>
              <a:rPr kumimoji="1" lang="en-US" altLang="ja-JP" sz="3600" dirty="0"/>
              <a:t>:</a:t>
            </a:r>
            <a:r>
              <a:rPr kumimoji="1" lang="ja-JP" altLang="en-US" sz="3600" dirty="0"/>
              <a:t>「</a:t>
            </a:r>
            <a:r>
              <a:rPr lang="ja-JP" altLang="en-US" sz="3600" dirty="0"/>
              <a:t>プログラミング的思考」をしてみよう</a:t>
            </a:r>
            <a:endParaRPr kumimoji="1" lang="ja-JP" altLang="en-US" sz="3600" dirty="0"/>
          </a:p>
        </p:txBody>
      </p:sp>
      <p:sp>
        <p:nvSpPr>
          <p:cNvPr id="3" name="コンテンツ プレースホルダー 2">
            <a:extLst>
              <a:ext uri="{FF2B5EF4-FFF2-40B4-BE49-F238E27FC236}">
                <a16:creationId xmlns:a16="http://schemas.microsoft.com/office/drawing/2014/main" id="{A74DFFE2-FEFA-4DF4-91E6-DD43D0154625}"/>
              </a:ext>
            </a:extLst>
          </p:cNvPr>
          <p:cNvSpPr>
            <a:spLocks noGrp="1"/>
          </p:cNvSpPr>
          <p:nvPr>
            <p:ph idx="1"/>
          </p:nvPr>
        </p:nvSpPr>
        <p:spPr/>
        <p:txBody>
          <a:bodyPr>
            <a:normAutofit fontScale="92500" lnSpcReduction="20000"/>
          </a:bodyPr>
          <a:lstStyle/>
          <a:p>
            <a:r>
              <a:rPr kumimoji="1" lang="ja-JP" altLang="en-US" dirty="0"/>
              <a:t>とてもかんたんなことも、プログラムでは、こまかくめいれいしなければいけない。</a:t>
            </a:r>
            <a:endParaRPr kumimoji="1" lang="en-US" altLang="ja-JP" dirty="0"/>
          </a:p>
          <a:p>
            <a:r>
              <a:rPr kumimoji="1" lang="ja-JP" altLang="en-US" dirty="0"/>
              <a:t>コンピュータやロボットは、言われたことを言われたとおりに実行する。きょり・時間など、なるべく具体的にめいれいしないと、ちゃんと動いてくれない</a:t>
            </a:r>
            <a:endParaRPr kumimoji="1" lang="en-US" altLang="ja-JP" dirty="0"/>
          </a:p>
          <a:p>
            <a:pPr marL="457200" lvl="1" indent="0">
              <a:buNone/>
            </a:pPr>
            <a:r>
              <a:rPr lang="ja-JP" altLang="en-US" dirty="0">
                <a:highlight>
                  <a:srgbClr val="FFFF00"/>
                </a:highlight>
              </a:rPr>
              <a:t>→ロボットはがんこ</a:t>
            </a:r>
            <a:r>
              <a:rPr lang="en-US" altLang="ja-JP" dirty="0">
                <a:highlight>
                  <a:srgbClr val="FFFF00"/>
                </a:highlight>
              </a:rPr>
              <a:t>!?</a:t>
            </a:r>
          </a:p>
          <a:p>
            <a:r>
              <a:rPr kumimoji="1" lang="ja-JP" altLang="en-US" dirty="0"/>
              <a:t>ロボットは、</a:t>
            </a:r>
            <a:r>
              <a:rPr kumimoji="1" lang="ja-JP" altLang="en-US" dirty="0" err="1"/>
              <a:t>め</a:t>
            </a:r>
            <a:r>
              <a:rPr kumimoji="1" lang="ja-JP" altLang="en-US" dirty="0"/>
              <a:t>いれいを</a:t>
            </a:r>
            <a:r>
              <a:rPr lang="ja-JP" altLang="en-US" dirty="0"/>
              <a:t>一つずつしかきいてくれない</a:t>
            </a:r>
            <a:endParaRPr lang="en-US" altLang="ja-JP" dirty="0"/>
          </a:p>
          <a:p>
            <a:endParaRPr kumimoji="1" lang="en-US" altLang="ja-JP" dirty="0"/>
          </a:p>
          <a:p>
            <a:pPr marL="0" indent="0">
              <a:buNone/>
            </a:pPr>
            <a:endParaRPr lang="en-US" altLang="ja-JP" dirty="0"/>
          </a:p>
          <a:p>
            <a:pPr marL="0" indent="0">
              <a:buNone/>
            </a:pPr>
            <a:r>
              <a:rPr lang="ja-JP" altLang="en-US" dirty="0"/>
              <a:t>おおざっぱな目的を、ロボットがりかいできるように、ロボットができることにぶんかいして考える</a:t>
            </a:r>
            <a:endParaRPr lang="en-US" altLang="ja-JP" dirty="0"/>
          </a:p>
          <a:p>
            <a:pPr marL="0" indent="0">
              <a:buNone/>
            </a:pPr>
            <a:r>
              <a:rPr kumimoji="1" lang="ja-JP" altLang="en-US" dirty="0">
                <a:solidFill>
                  <a:srgbClr val="FF0000"/>
                </a:solidFill>
              </a:rPr>
              <a:t>＝プログラミング的思考（しこう）</a:t>
            </a:r>
          </a:p>
        </p:txBody>
      </p:sp>
    </p:spTree>
    <p:extLst>
      <p:ext uri="{BB962C8B-B14F-4D97-AF65-F5344CB8AC3E}">
        <p14:creationId xmlns:p14="http://schemas.microsoft.com/office/powerpoint/2010/main" val="187944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2000"/>
                                        <p:tgtEl>
                                          <p:spTgt spid="3">
                                            <p:txEl>
                                              <p:pRg st="7" end="7"/>
                                            </p:txEl>
                                          </p:spTgt>
                                        </p:tgtEl>
                                      </p:cBhvr>
                                    </p:animEffect>
                                    <p:anim calcmode="lin" valueType="num">
                                      <p:cBhvr>
                                        <p:cTn id="41"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3705C3-CBDF-43BD-B2B9-2B8894277D1C}"/>
              </a:ext>
            </a:extLst>
          </p:cNvPr>
          <p:cNvSpPr>
            <a:spLocks noGrp="1"/>
          </p:cNvSpPr>
          <p:nvPr>
            <p:ph type="title"/>
          </p:nvPr>
        </p:nvSpPr>
        <p:spPr/>
        <p:txBody>
          <a:bodyPr/>
          <a:lstStyle/>
          <a:p>
            <a:r>
              <a:rPr kumimoji="1" lang="ja-JP" altLang="en-US" dirty="0"/>
              <a:t>効率的に線をなぞるには？</a:t>
            </a:r>
          </a:p>
        </p:txBody>
      </p:sp>
      <p:sp>
        <p:nvSpPr>
          <p:cNvPr id="3" name="コンテンツ プレースホルダー 2">
            <a:extLst>
              <a:ext uri="{FF2B5EF4-FFF2-40B4-BE49-F238E27FC236}">
                <a16:creationId xmlns:a16="http://schemas.microsoft.com/office/drawing/2014/main" id="{5AA964BA-AC72-4C59-96A7-A8CD35E12AED}"/>
              </a:ext>
            </a:extLst>
          </p:cNvPr>
          <p:cNvSpPr>
            <a:spLocks noGrp="1"/>
          </p:cNvSpPr>
          <p:nvPr>
            <p:ph idx="1"/>
          </p:nvPr>
        </p:nvSpPr>
        <p:spPr>
          <a:xfrm>
            <a:off x="838200" y="1568919"/>
            <a:ext cx="10515600" cy="2375237"/>
          </a:xfrm>
        </p:spPr>
        <p:txBody>
          <a:bodyPr>
            <a:normAutofit fontScale="92500"/>
          </a:bodyPr>
          <a:lstStyle/>
          <a:p>
            <a:r>
              <a:rPr kumimoji="1" lang="ja-JP" altLang="en-US" dirty="0"/>
              <a:t>センサが左右に</a:t>
            </a:r>
            <a:r>
              <a:rPr kumimoji="1" lang="en-US" altLang="ja-JP" dirty="0"/>
              <a:t>2</a:t>
            </a:r>
            <a:r>
              <a:rPr kumimoji="1" lang="ja-JP" altLang="en-US" dirty="0"/>
              <a:t>こある</a:t>
            </a:r>
            <a:r>
              <a:rPr lang="en-US" altLang="ja-JP" dirty="0"/>
              <a:t>=</a:t>
            </a:r>
            <a:r>
              <a:rPr lang="ja-JP" altLang="en-US" dirty="0"/>
              <a:t>どっちに線が見えたかわかる！</a:t>
            </a:r>
            <a:endParaRPr lang="en-US" altLang="ja-JP" dirty="0"/>
          </a:p>
          <a:p>
            <a:pPr lvl="1"/>
            <a:r>
              <a:rPr lang="ja-JP" altLang="en-US" dirty="0" err="1"/>
              <a:t>にんげんも</a:t>
            </a:r>
            <a:r>
              <a:rPr lang="ja-JP" altLang="en-US" dirty="0"/>
              <a:t>、耳が左右に２</a:t>
            </a:r>
            <a:r>
              <a:rPr lang="ja-JP" altLang="en-US" dirty="0" err="1"/>
              <a:t>こ</a:t>
            </a:r>
            <a:r>
              <a:rPr lang="ja-JP" altLang="en-US" dirty="0"/>
              <a:t>あるから、「どっちからきこえたか」がわかる。</a:t>
            </a:r>
            <a:endParaRPr lang="en-US" altLang="ja-JP" dirty="0"/>
          </a:p>
          <a:p>
            <a:pPr lvl="1"/>
            <a:r>
              <a:rPr lang="ja-JP" altLang="en-US" dirty="0" err="1"/>
              <a:t>かたほうの</a:t>
            </a:r>
            <a:r>
              <a:rPr lang="ja-JP" altLang="en-US" dirty="0"/>
              <a:t>耳だけだと、音がしたかはわかるけど、どっちからかはわからない。</a:t>
            </a:r>
            <a:endParaRPr kumimoji="1" lang="en-US" altLang="ja-JP" dirty="0"/>
          </a:p>
          <a:p>
            <a:r>
              <a:rPr kumimoji="1" lang="ja-JP" altLang="en-US" dirty="0"/>
              <a:t>それでは、まえに進める時・曲がらないといけない時・止まる時って、どんな時？</a:t>
            </a:r>
            <a:endParaRPr kumimoji="1" lang="en-US" altLang="ja-JP" dirty="0"/>
          </a:p>
          <a:p>
            <a:pPr lvl="1"/>
            <a:endParaRPr kumimoji="1" lang="ja-JP" altLang="en-US" dirty="0"/>
          </a:p>
        </p:txBody>
      </p:sp>
      <p:grpSp>
        <p:nvGrpSpPr>
          <p:cNvPr id="59" name="グループ化 58">
            <a:extLst>
              <a:ext uri="{FF2B5EF4-FFF2-40B4-BE49-F238E27FC236}">
                <a16:creationId xmlns:a16="http://schemas.microsoft.com/office/drawing/2014/main" id="{7BCF1C74-2DDD-4252-834F-1DFDD8CAD17D}"/>
              </a:ext>
            </a:extLst>
          </p:cNvPr>
          <p:cNvGrpSpPr/>
          <p:nvPr/>
        </p:nvGrpSpPr>
        <p:grpSpPr>
          <a:xfrm>
            <a:off x="2127466" y="4084243"/>
            <a:ext cx="608022" cy="1554480"/>
            <a:chOff x="712489" y="3162300"/>
            <a:chExt cx="608022" cy="1554480"/>
          </a:xfrm>
        </p:grpSpPr>
        <p:sp>
          <p:nvSpPr>
            <p:cNvPr id="17" name="正方形/長方形 16">
              <a:extLst>
                <a:ext uri="{FF2B5EF4-FFF2-40B4-BE49-F238E27FC236}">
                  <a16:creationId xmlns:a16="http://schemas.microsoft.com/office/drawing/2014/main" id="{FA8597E3-6AD1-4F0B-9BD6-800E0C08F92A}"/>
                </a:ext>
              </a:extLst>
            </p:cNvPr>
            <p:cNvSpPr/>
            <p:nvPr/>
          </p:nvSpPr>
          <p:spPr>
            <a:xfrm>
              <a:off x="904820" y="3162300"/>
              <a:ext cx="223520" cy="15544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1B9D572E-432D-4D71-B1D6-BFC93A9187E2}"/>
                </a:ext>
              </a:extLst>
            </p:cNvPr>
            <p:cNvGrpSpPr/>
            <p:nvPr/>
          </p:nvGrpSpPr>
          <p:grpSpPr>
            <a:xfrm>
              <a:off x="712489" y="3508503"/>
              <a:ext cx="608022" cy="728262"/>
              <a:chOff x="2121343" y="5829216"/>
              <a:chExt cx="608022" cy="728262"/>
            </a:xfrm>
          </p:grpSpPr>
          <p:pic>
            <p:nvPicPr>
              <p:cNvPr id="5" name="図 4">
                <a:extLst>
                  <a:ext uri="{FF2B5EF4-FFF2-40B4-BE49-F238E27FC236}">
                    <a16:creationId xmlns:a16="http://schemas.microsoft.com/office/drawing/2014/main" id="{88D7C949-F0A0-491D-B01B-2FBAC181293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flipH="1">
                <a:off x="2061223" y="5889336"/>
                <a:ext cx="728262" cy="608022"/>
              </a:xfrm>
              <a:prstGeom prst="rect">
                <a:avLst/>
              </a:prstGeom>
              <a:blipFill dpi="0" rotWithShape="1">
                <a:blip r:embed="rId3">
                  <a:alphaModFix amt="0"/>
                </a:blip>
                <a:srcRect/>
                <a:tile tx="0" ty="0" sx="100000" sy="100000" flip="none" algn="tl"/>
              </a:blipFill>
            </p:spPr>
          </p:pic>
          <p:grpSp>
            <p:nvGrpSpPr>
              <p:cNvPr id="11" name="グループ化 10">
                <a:extLst>
                  <a:ext uri="{FF2B5EF4-FFF2-40B4-BE49-F238E27FC236}">
                    <a16:creationId xmlns:a16="http://schemas.microsoft.com/office/drawing/2014/main" id="{BB2D736E-9F13-4CBE-A65A-B4D731D92741}"/>
                  </a:ext>
                </a:extLst>
              </p:cNvPr>
              <p:cNvGrpSpPr/>
              <p:nvPr/>
            </p:nvGrpSpPr>
            <p:grpSpPr>
              <a:xfrm>
                <a:off x="2277941" y="5829216"/>
                <a:ext cx="159240" cy="156443"/>
                <a:chOff x="2352259" y="5807763"/>
                <a:chExt cx="159240" cy="156443"/>
              </a:xfrm>
            </p:grpSpPr>
            <p:sp>
              <p:nvSpPr>
                <p:cNvPr id="6" name="楕円 5">
                  <a:extLst>
                    <a:ext uri="{FF2B5EF4-FFF2-40B4-BE49-F238E27FC236}">
                      <a16:creationId xmlns:a16="http://schemas.microsoft.com/office/drawing/2014/main" id="{E3BB2810-1204-4F95-A331-A7D3E5F114D3}"/>
                    </a:ext>
                  </a:extLst>
                </p:cNvPr>
                <p:cNvSpPr/>
                <p:nvPr/>
              </p:nvSpPr>
              <p:spPr>
                <a:xfrm flipH="1">
                  <a:off x="2352259" y="5807763"/>
                  <a:ext cx="159240" cy="156443"/>
                </a:xfrm>
                <a:prstGeom prst="ellipse">
                  <a:avLst/>
                </a:prstGeom>
                <a:solidFill>
                  <a:schemeClr val="tx1">
                    <a:lumMod val="95000"/>
                    <a:lumOff val="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FC56EAFF-F3EE-44F9-88FF-AFE1E4244046}"/>
                    </a:ext>
                  </a:extLst>
                </p:cNvPr>
                <p:cNvCxnSpPr>
                  <a:stCxn id="6" idx="6"/>
                  <a:endCxn id="6" idx="2"/>
                </p:cNvCxnSpPr>
                <p:nvPr/>
              </p:nvCxnSpPr>
              <p:spPr>
                <a:xfrm>
                  <a:off x="2352259" y="5885985"/>
                  <a:ext cx="1592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D9FA4D22-295B-4DB5-9F98-7670DCD30ABB}"/>
                    </a:ext>
                  </a:extLst>
                </p:cNvPr>
                <p:cNvCxnSpPr>
                  <a:stCxn id="6" idx="0"/>
                  <a:endCxn id="6" idx="4"/>
                </p:cNvCxnSpPr>
                <p:nvPr/>
              </p:nvCxnSpPr>
              <p:spPr>
                <a:xfrm>
                  <a:off x="2431879" y="5807763"/>
                  <a:ext cx="0" cy="1564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2" name="グループ化 11">
                <a:extLst>
                  <a:ext uri="{FF2B5EF4-FFF2-40B4-BE49-F238E27FC236}">
                    <a16:creationId xmlns:a16="http://schemas.microsoft.com/office/drawing/2014/main" id="{399655B1-36D1-44D5-BCAF-ED470D0337EC}"/>
                  </a:ext>
                </a:extLst>
              </p:cNvPr>
              <p:cNvGrpSpPr/>
              <p:nvPr/>
            </p:nvGrpSpPr>
            <p:grpSpPr>
              <a:xfrm>
                <a:off x="2402737" y="5829216"/>
                <a:ext cx="159240" cy="156443"/>
                <a:chOff x="2352259" y="5807763"/>
                <a:chExt cx="159240" cy="156443"/>
              </a:xfrm>
            </p:grpSpPr>
            <p:sp>
              <p:nvSpPr>
                <p:cNvPr id="13" name="楕円 12">
                  <a:extLst>
                    <a:ext uri="{FF2B5EF4-FFF2-40B4-BE49-F238E27FC236}">
                      <a16:creationId xmlns:a16="http://schemas.microsoft.com/office/drawing/2014/main" id="{CD6FEF9C-83D8-42FA-AB42-2A6053547F2C}"/>
                    </a:ext>
                  </a:extLst>
                </p:cNvPr>
                <p:cNvSpPr/>
                <p:nvPr/>
              </p:nvSpPr>
              <p:spPr>
                <a:xfrm flipH="1">
                  <a:off x="2352259" y="5807763"/>
                  <a:ext cx="159240" cy="156443"/>
                </a:xfrm>
                <a:prstGeom prst="ellipse">
                  <a:avLst/>
                </a:prstGeom>
                <a:solidFill>
                  <a:schemeClr val="tx1">
                    <a:lumMod val="95000"/>
                    <a:lumOff val="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BFB4780F-E436-4780-8D55-0AFB7448436B}"/>
                    </a:ext>
                  </a:extLst>
                </p:cNvPr>
                <p:cNvCxnSpPr>
                  <a:stCxn id="13" idx="6"/>
                  <a:endCxn id="13" idx="2"/>
                </p:cNvCxnSpPr>
                <p:nvPr/>
              </p:nvCxnSpPr>
              <p:spPr>
                <a:xfrm>
                  <a:off x="2352259" y="5885985"/>
                  <a:ext cx="1592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2B5F65A-31A3-48E8-9CCA-A1F2C518F2A0}"/>
                    </a:ext>
                  </a:extLst>
                </p:cNvPr>
                <p:cNvCxnSpPr>
                  <a:stCxn id="13" idx="0"/>
                  <a:endCxn id="13" idx="4"/>
                </p:cNvCxnSpPr>
                <p:nvPr/>
              </p:nvCxnSpPr>
              <p:spPr>
                <a:xfrm>
                  <a:off x="2431879" y="5807763"/>
                  <a:ext cx="0" cy="1564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58" name="グループ化 57">
            <a:extLst>
              <a:ext uri="{FF2B5EF4-FFF2-40B4-BE49-F238E27FC236}">
                <a16:creationId xmlns:a16="http://schemas.microsoft.com/office/drawing/2014/main" id="{54936D37-3F14-4B54-BE60-AD46905D0173}"/>
              </a:ext>
            </a:extLst>
          </p:cNvPr>
          <p:cNvGrpSpPr/>
          <p:nvPr/>
        </p:nvGrpSpPr>
        <p:grpSpPr>
          <a:xfrm>
            <a:off x="4218616" y="4430446"/>
            <a:ext cx="608022" cy="1208277"/>
            <a:chOff x="2630189" y="3516168"/>
            <a:chExt cx="608022" cy="1208277"/>
          </a:xfrm>
        </p:grpSpPr>
        <p:sp>
          <p:nvSpPr>
            <p:cNvPr id="18" name="正方形/長方形 17">
              <a:extLst>
                <a:ext uri="{FF2B5EF4-FFF2-40B4-BE49-F238E27FC236}">
                  <a16:creationId xmlns:a16="http://schemas.microsoft.com/office/drawing/2014/main" id="{9D1C11E8-0767-40D8-88F8-F2F2E32DD5A2}"/>
                </a:ext>
              </a:extLst>
            </p:cNvPr>
            <p:cNvSpPr/>
            <p:nvPr/>
          </p:nvSpPr>
          <p:spPr>
            <a:xfrm>
              <a:off x="2822519" y="3750833"/>
              <a:ext cx="248303" cy="9736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19" name="グループ化 18">
              <a:extLst>
                <a:ext uri="{FF2B5EF4-FFF2-40B4-BE49-F238E27FC236}">
                  <a16:creationId xmlns:a16="http://schemas.microsoft.com/office/drawing/2014/main" id="{FBED928A-296A-4582-81F9-82B136DCD5B4}"/>
                </a:ext>
              </a:extLst>
            </p:cNvPr>
            <p:cNvGrpSpPr/>
            <p:nvPr/>
          </p:nvGrpSpPr>
          <p:grpSpPr>
            <a:xfrm>
              <a:off x="2630189" y="3516168"/>
              <a:ext cx="608022" cy="728262"/>
              <a:chOff x="2121343" y="5829216"/>
              <a:chExt cx="608022" cy="728262"/>
            </a:xfrm>
          </p:grpSpPr>
          <p:pic>
            <p:nvPicPr>
              <p:cNvPr id="20" name="図 19">
                <a:extLst>
                  <a:ext uri="{FF2B5EF4-FFF2-40B4-BE49-F238E27FC236}">
                    <a16:creationId xmlns:a16="http://schemas.microsoft.com/office/drawing/2014/main" id="{235C642A-0970-4210-A67E-ABDC6F1D893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flipH="1">
                <a:off x="2061223" y="5889336"/>
                <a:ext cx="728262" cy="608022"/>
              </a:xfrm>
              <a:prstGeom prst="rect">
                <a:avLst/>
              </a:prstGeom>
              <a:blipFill dpi="0" rotWithShape="1">
                <a:blip r:embed="rId3">
                  <a:alphaModFix amt="0"/>
                </a:blip>
                <a:srcRect/>
                <a:tile tx="0" ty="0" sx="100000" sy="100000" flip="none" algn="tl"/>
              </a:blipFill>
            </p:spPr>
          </p:pic>
          <p:grpSp>
            <p:nvGrpSpPr>
              <p:cNvPr id="21" name="グループ化 20">
                <a:extLst>
                  <a:ext uri="{FF2B5EF4-FFF2-40B4-BE49-F238E27FC236}">
                    <a16:creationId xmlns:a16="http://schemas.microsoft.com/office/drawing/2014/main" id="{90291526-EF10-4BDA-8792-F347B912DEB9}"/>
                  </a:ext>
                </a:extLst>
              </p:cNvPr>
              <p:cNvGrpSpPr/>
              <p:nvPr/>
            </p:nvGrpSpPr>
            <p:grpSpPr>
              <a:xfrm>
                <a:off x="2277941" y="5829216"/>
                <a:ext cx="159240" cy="156443"/>
                <a:chOff x="2352259" y="5807763"/>
                <a:chExt cx="159240" cy="156443"/>
              </a:xfrm>
            </p:grpSpPr>
            <p:sp>
              <p:nvSpPr>
                <p:cNvPr id="26" name="楕円 25">
                  <a:extLst>
                    <a:ext uri="{FF2B5EF4-FFF2-40B4-BE49-F238E27FC236}">
                      <a16:creationId xmlns:a16="http://schemas.microsoft.com/office/drawing/2014/main" id="{ECEED53B-2724-461D-938D-1D279A62E44C}"/>
                    </a:ext>
                  </a:extLst>
                </p:cNvPr>
                <p:cNvSpPr/>
                <p:nvPr/>
              </p:nvSpPr>
              <p:spPr>
                <a:xfrm flipH="1">
                  <a:off x="2352259" y="5807763"/>
                  <a:ext cx="159240" cy="156443"/>
                </a:xfrm>
                <a:prstGeom prst="ellipse">
                  <a:avLst/>
                </a:prstGeom>
                <a:solidFill>
                  <a:schemeClr val="bg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5774A44C-409D-4A0F-8145-2095E848E6A6}"/>
                    </a:ext>
                  </a:extLst>
                </p:cNvPr>
                <p:cNvCxnSpPr>
                  <a:stCxn id="26" idx="6"/>
                  <a:endCxn id="26" idx="2"/>
                </p:cNvCxnSpPr>
                <p:nvPr/>
              </p:nvCxnSpPr>
              <p:spPr>
                <a:xfrm>
                  <a:off x="2352259" y="5885985"/>
                  <a:ext cx="1592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EFBB625A-1144-4EC5-A094-77FC6F9917F5}"/>
                    </a:ext>
                  </a:extLst>
                </p:cNvPr>
                <p:cNvCxnSpPr>
                  <a:stCxn id="26" idx="0"/>
                  <a:endCxn id="26" idx="4"/>
                </p:cNvCxnSpPr>
                <p:nvPr/>
              </p:nvCxnSpPr>
              <p:spPr>
                <a:xfrm>
                  <a:off x="2431879" y="5807763"/>
                  <a:ext cx="0" cy="1564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EA396F79-34BE-4563-94F8-6B4E48C92F1C}"/>
                  </a:ext>
                </a:extLst>
              </p:cNvPr>
              <p:cNvGrpSpPr/>
              <p:nvPr/>
            </p:nvGrpSpPr>
            <p:grpSpPr>
              <a:xfrm>
                <a:off x="2402737" y="5829216"/>
                <a:ext cx="159240" cy="156443"/>
                <a:chOff x="2352259" y="5807763"/>
                <a:chExt cx="159240" cy="156443"/>
              </a:xfrm>
            </p:grpSpPr>
            <p:sp>
              <p:nvSpPr>
                <p:cNvPr id="23" name="楕円 22">
                  <a:extLst>
                    <a:ext uri="{FF2B5EF4-FFF2-40B4-BE49-F238E27FC236}">
                      <a16:creationId xmlns:a16="http://schemas.microsoft.com/office/drawing/2014/main" id="{1CFC15E3-B112-47F6-A52F-3FA8433B64A1}"/>
                    </a:ext>
                  </a:extLst>
                </p:cNvPr>
                <p:cNvSpPr/>
                <p:nvPr/>
              </p:nvSpPr>
              <p:spPr>
                <a:xfrm flipH="1">
                  <a:off x="2352259" y="5807763"/>
                  <a:ext cx="159240" cy="156443"/>
                </a:xfrm>
                <a:prstGeom prst="ellipse">
                  <a:avLst/>
                </a:prstGeom>
                <a:solidFill>
                  <a:schemeClr val="bg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A092E88C-F0D0-4D01-8D18-8C939AA3FD43}"/>
                    </a:ext>
                  </a:extLst>
                </p:cNvPr>
                <p:cNvCxnSpPr>
                  <a:stCxn id="23" idx="6"/>
                  <a:endCxn id="23" idx="2"/>
                </p:cNvCxnSpPr>
                <p:nvPr/>
              </p:nvCxnSpPr>
              <p:spPr>
                <a:xfrm>
                  <a:off x="2352259" y="5885985"/>
                  <a:ext cx="1592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5D5BCA03-9A25-4D55-A723-943EAB710A0D}"/>
                    </a:ext>
                  </a:extLst>
                </p:cNvPr>
                <p:cNvCxnSpPr>
                  <a:stCxn id="23" idx="0"/>
                  <a:endCxn id="23" idx="4"/>
                </p:cNvCxnSpPr>
                <p:nvPr/>
              </p:nvCxnSpPr>
              <p:spPr>
                <a:xfrm>
                  <a:off x="2431879" y="5807763"/>
                  <a:ext cx="0" cy="1564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57" name="グループ化 56">
            <a:extLst>
              <a:ext uri="{FF2B5EF4-FFF2-40B4-BE49-F238E27FC236}">
                <a16:creationId xmlns:a16="http://schemas.microsoft.com/office/drawing/2014/main" id="{20590CC7-3BD2-4138-9EDC-72D22A70991C}"/>
              </a:ext>
            </a:extLst>
          </p:cNvPr>
          <p:cNvGrpSpPr/>
          <p:nvPr/>
        </p:nvGrpSpPr>
        <p:grpSpPr>
          <a:xfrm>
            <a:off x="6113022" y="4187294"/>
            <a:ext cx="1162490" cy="1430812"/>
            <a:chOff x="3086794" y="3385073"/>
            <a:chExt cx="1162490" cy="1430812"/>
          </a:xfrm>
        </p:grpSpPr>
        <p:grpSp>
          <p:nvGrpSpPr>
            <p:cNvPr id="42" name="グループ化 41">
              <a:extLst>
                <a:ext uri="{FF2B5EF4-FFF2-40B4-BE49-F238E27FC236}">
                  <a16:creationId xmlns:a16="http://schemas.microsoft.com/office/drawing/2014/main" id="{9F98611C-2377-4889-9CF8-B0F066797D48}"/>
                </a:ext>
              </a:extLst>
            </p:cNvPr>
            <p:cNvGrpSpPr/>
            <p:nvPr/>
          </p:nvGrpSpPr>
          <p:grpSpPr>
            <a:xfrm>
              <a:off x="3086794" y="3385073"/>
              <a:ext cx="925894" cy="1430812"/>
              <a:chOff x="3137024" y="3293633"/>
              <a:chExt cx="925894" cy="1430812"/>
            </a:xfrm>
          </p:grpSpPr>
          <p:sp>
            <p:nvSpPr>
              <p:cNvPr id="40" name="アーチ 39">
                <a:extLst>
                  <a:ext uri="{FF2B5EF4-FFF2-40B4-BE49-F238E27FC236}">
                    <a16:creationId xmlns:a16="http://schemas.microsoft.com/office/drawing/2014/main" id="{E8EF4F00-548A-48A9-88D6-C8DC0298A688}"/>
                  </a:ext>
                </a:extLst>
              </p:cNvPr>
              <p:cNvSpPr/>
              <p:nvPr/>
            </p:nvSpPr>
            <p:spPr>
              <a:xfrm>
                <a:off x="3137024" y="3293633"/>
                <a:ext cx="914400" cy="914400"/>
              </a:xfrm>
              <a:prstGeom prst="blockArc">
                <a:avLst>
                  <a:gd name="adj1" fmla="val 14556458"/>
                  <a:gd name="adj2" fmla="val 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41" name="正方形/長方形 40">
                <a:extLst>
                  <a:ext uri="{FF2B5EF4-FFF2-40B4-BE49-F238E27FC236}">
                    <a16:creationId xmlns:a16="http://schemas.microsoft.com/office/drawing/2014/main" id="{16CB844E-7B20-445E-A68A-9481880A0FF0}"/>
                  </a:ext>
                </a:extLst>
              </p:cNvPr>
              <p:cNvSpPr/>
              <p:nvPr/>
            </p:nvSpPr>
            <p:spPr>
              <a:xfrm>
                <a:off x="3814615" y="3750833"/>
                <a:ext cx="248303" cy="9736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8423981B-D222-4EED-ADBC-1EB3FD517C72}"/>
                </a:ext>
              </a:extLst>
            </p:cNvPr>
            <p:cNvGrpSpPr/>
            <p:nvPr/>
          </p:nvGrpSpPr>
          <p:grpSpPr>
            <a:xfrm>
              <a:off x="3641262" y="3516213"/>
              <a:ext cx="608022" cy="728262"/>
              <a:chOff x="2121343" y="5829216"/>
              <a:chExt cx="608022" cy="728262"/>
            </a:xfrm>
          </p:grpSpPr>
          <p:pic>
            <p:nvPicPr>
              <p:cNvPr id="31" name="図 30">
                <a:extLst>
                  <a:ext uri="{FF2B5EF4-FFF2-40B4-BE49-F238E27FC236}">
                    <a16:creationId xmlns:a16="http://schemas.microsoft.com/office/drawing/2014/main" id="{23C62B51-B9BA-4C8C-BD58-4B6A7A15FE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flipH="1">
                <a:off x="2061223" y="5889336"/>
                <a:ext cx="728262" cy="608022"/>
              </a:xfrm>
              <a:prstGeom prst="rect">
                <a:avLst/>
              </a:prstGeom>
              <a:blipFill dpi="0" rotWithShape="1">
                <a:blip r:embed="rId3">
                  <a:alphaModFix amt="0"/>
                </a:blip>
                <a:srcRect/>
                <a:tile tx="0" ty="0" sx="100000" sy="100000" flip="none" algn="tl"/>
              </a:blipFill>
            </p:spPr>
          </p:pic>
          <p:grpSp>
            <p:nvGrpSpPr>
              <p:cNvPr id="32" name="グループ化 31">
                <a:extLst>
                  <a:ext uri="{FF2B5EF4-FFF2-40B4-BE49-F238E27FC236}">
                    <a16:creationId xmlns:a16="http://schemas.microsoft.com/office/drawing/2014/main" id="{06BF027B-5777-4576-9785-80F2CA150A54}"/>
                  </a:ext>
                </a:extLst>
              </p:cNvPr>
              <p:cNvGrpSpPr/>
              <p:nvPr/>
            </p:nvGrpSpPr>
            <p:grpSpPr>
              <a:xfrm>
                <a:off x="2277941" y="5829216"/>
                <a:ext cx="159240" cy="156443"/>
                <a:chOff x="2352259" y="5807763"/>
                <a:chExt cx="159240" cy="156443"/>
              </a:xfrm>
            </p:grpSpPr>
            <p:sp>
              <p:nvSpPr>
                <p:cNvPr id="37" name="楕円 36">
                  <a:extLst>
                    <a:ext uri="{FF2B5EF4-FFF2-40B4-BE49-F238E27FC236}">
                      <a16:creationId xmlns:a16="http://schemas.microsoft.com/office/drawing/2014/main" id="{361EBF02-F437-42C9-BA69-220EA4151F92}"/>
                    </a:ext>
                  </a:extLst>
                </p:cNvPr>
                <p:cNvSpPr/>
                <p:nvPr/>
              </p:nvSpPr>
              <p:spPr>
                <a:xfrm flipH="1">
                  <a:off x="2352259" y="5807763"/>
                  <a:ext cx="159240" cy="156443"/>
                </a:xfrm>
                <a:prstGeom prst="ellipse">
                  <a:avLst/>
                </a:prstGeom>
                <a:solidFill>
                  <a:schemeClr val="tx1">
                    <a:lumMod val="95000"/>
                    <a:lumOff val="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38" name="直線コネクタ 37">
                  <a:extLst>
                    <a:ext uri="{FF2B5EF4-FFF2-40B4-BE49-F238E27FC236}">
                      <a16:creationId xmlns:a16="http://schemas.microsoft.com/office/drawing/2014/main" id="{C149384C-8DC7-4A17-AAF4-534C3EAF4F3B}"/>
                    </a:ext>
                  </a:extLst>
                </p:cNvPr>
                <p:cNvCxnSpPr>
                  <a:stCxn id="37" idx="6"/>
                  <a:endCxn id="37" idx="2"/>
                </p:cNvCxnSpPr>
                <p:nvPr/>
              </p:nvCxnSpPr>
              <p:spPr>
                <a:xfrm>
                  <a:off x="2352259" y="5885985"/>
                  <a:ext cx="1592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F18450A-2D84-472A-B011-D18F18BA582E}"/>
                    </a:ext>
                  </a:extLst>
                </p:cNvPr>
                <p:cNvCxnSpPr>
                  <a:stCxn id="37" idx="0"/>
                  <a:endCxn id="37" idx="4"/>
                </p:cNvCxnSpPr>
                <p:nvPr/>
              </p:nvCxnSpPr>
              <p:spPr>
                <a:xfrm>
                  <a:off x="2431879" y="5807763"/>
                  <a:ext cx="0" cy="1564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3" name="グループ化 32">
                <a:extLst>
                  <a:ext uri="{FF2B5EF4-FFF2-40B4-BE49-F238E27FC236}">
                    <a16:creationId xmlns:a16="http://schemas.microsoft.com/office/drawing/2014/main" id="{44D0B687-5968-4887-8A45-681B6F21B2C5}"/>
                  </a:ext>
                </a:extLst>
              </p:cNvPr>
              <p:cNvGrpSpPr/>
              <p:nvPr/>
            </p:nvGrpSpPr>
            <p:grpSpPr>
              <a:xfrm>
                <a:off x="2402737" y="5829216"/>
                <a:ext cx="159240" cy="156443"/>
                <a:chOff x="2352259" y="5807763"/>
                <a:chExt cx="159240" cy="156443"/>
              </a:xfrm>
            </p:grpSpPr>
            <p:sp>
              <p:nvSpPr>
                <p:cNvPr id="34" name="楕円 33">
                  <a:extLst>
                    <a:ext uri="{FF2B5EF4-FFF2-40B4-BE49-F238E27FC236}">
                      <a16:creationId xmlns:a16="http://schemas.microsoft.com/office/drawing/2014/main" id="{1D398B80-A5AC-4103-A2BC-878C4CD2160C}"/>
                    </a:ext>
                  </a:extLst>
                </p:cNvPr>
                <p:cNvSpPr/>
                <p:nvPr/>
              </p:nvSpPr>
              <p:spPr>
                <a:xfrm flipH="1">
                  <a:off x="2352259" y="5807763"/>
                  <a:ext cx="159240" cy="156443"/>
                </a:xfrm>
                <a:prstGeom prst="ellipse">
                  <a:avLst/>
                </a:prstGeom>
                <a:solidFill>
                  <a:schemeClr val="bg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D534903A-9B0F-4B04-A8D6-77E615A92CD4}"/>
                    </a:ext>
                  </a:extLst>
                </p:cNvPr>
                <p:cNvCxnSpPr>
                  <a:stCxn id="34" idx="6"/>
                  <a:endCxn id="34" idx="2"/>
                </p:cNvCxnSpPr>
                <p:nvPr/>
              </p:nvCxnSpPr>
              <p:spPr>
                <a:xfrm>
                  <a:off x="2352259" y="5885985"/>
                  <a:ext cx="1592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FDF9A00F-4A22-4856-BCED-EBC25D8A83E7}"/>
                    </a:ext>
                  </a:extLst>
                </p:cNvPr>
                <p:cNvCxnSpPr>
                  <a:stCxn id="34" idx="0"/>
                  <a:endCxn id="34" idx="4"/>
                </p:cNvCxnSpPr>
                <p:nvPr/>
              </p:nvCxnSpPr>
              <p:spPr>
                <a:xfrm>
                  <a:off x="2431879" y="5807763"/>
                  <a:ext cx="0" cy="1564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56" name="グループ化 55">
            <a:extLst>
              <a:ext uri="{FF2B5EF4-FFF2-40B4-BE49-F238E27FC236}">
                <a16:creationId xmlns:a16="http://schemas.microsoft.com/office/drawing/2014/main" id="{41F5905C-C7FC-40C2-A8AD-ABBD8B762A8F}"/>
              </a:ext>
            </a:extLst>
          </p:cNvPr>
          <p:cNvGrpSpPr/>
          <p:nvPr/>
        </p:nvGrpSpPr>
        <p:grpSpPr>
          <a:xfrm>
            <a:off x="9191486" y="4166467"/>
            <a:ext cx="1129236" cy="1430812"/>
            <a:chOff x="4867771" y="3385073"/>
            <a:chExt cx="1129236" cy="1430812"/>
          </a:xfrm>
        </p:grpSpPr>
        <p:grpSp>
          <p:nvGrpSpPr>
            <p:cNvPr id="43" name="グループ化 42">
              <a:extLst>
                <a:ext uri="{FF2B5EF4-FFF2-40B4-BE49-F238E27FC236}">
                  <a16:creationId xmlns:a16="http://schemas.microsoft.com/office/drawing/2014/main" id="{E46914BD-3283-413E-A0D7-033B1F61A7C7}"/>
                </a:ext>
              </a:extLst>
            </p:cNvPr>
            <p:cNvGrpSpPr/>
            <p:nvPr/>
          </p:nvGrpSpPr>
          <p:grpSpPr>
            <a:xfrm flipH="1">
              <a:off x="5043995" y="3385073"/>
              <a:ext cx="953012" cy="1430812"/>
              <a:chOff x="3137024" y="3293633"/>
              <a:chExt cx="925894" cy="1430812"/>
            </a:xfrm>
          </p:grpSpPr>
          <p:sp>
            <p:nvSpPr>
              <p:cNvPr id="44" name="アーチ 43">
                <a:extLst>
                  <a:ext uri="{FF2B5EF4-FFF2-40B4-BE49-F238E27FC236}">
                    <a16:creationId xmlns:a16="http://schemas.microsoft.com/office/drawing/2014/main" id="{D7C3809A-ACA9-4B6B-9C7E-E1ECDF832930}"/>
                  </a:ext>
                </a:extLst>
              </p:cNvPr>
              <p:cNvSpPr/>
              <p:nvPr/>
            </p:nvSpPr>
            <p:spPr>
              <a:xfrm>
                <a:off x="3137024" y="3293633"/>
                <a:ext cx="914400" cy="914400"/>
              </a:xfrm>
              <a:prstGeom prst="blockArc">
                <a:avLst>
                  <a:gd name="adj1" fmla="val 14556458"/>
                  <a:gd name="adj2" fmla="val 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45" name="正方形/長方形 44">
                <a:extLst>
                  <a:ext uri="{FF2B5EF4-FFF2-40B4-BE49-F238E27FC236}">
                    <a16:creationId xmlns:a16="http://schemas.microsoft.com/office/drawing/2014/main" id="{E5E3DB0B-96A8-473E-AAAE-1C3935858E35}"/>
                  </a:ext>
                </a:extLst>
              </p:cNvPr>
              <p:cNvSpPr/>
              <p:nvPr/>
            </p:nvSpPr>
            <p:spPr>
              <a:xfrm>
                <a:off x="3814615" y="3750833"/>
                <a:ext cx="248303" cy="9736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46" name="グループ化 45">
              <a:extLst>
                <a:ext uri="{FF2B5EF4-FFF2-40B4-BE49-F238E27FC236}">
                  <a16:creationId xmlns:a16="http://schemas.microsoft.com/office/drawing/2014/main" id="{EB8C3557-85CB-4836-A4D0-A963D9EE9F09}"/>
                </a:ext>
              </a:extLst>
            </p:cNvPr>
            <p:cNvGrpSpPr/>
            <p:nvPr/>
          </p:nvGrpSpPr>
          <p:grpSpPr>
            <a:xfrm>
              <a:off x="4867771" y="3516168"/>
              <a:ext cx="608022" cy="728262"/>
              <a:chOff x="2121343" y="5829216"/>
              <a:chExt cx="608022" cy="728262"/>
            </a:xfrm>
          </p:grpSpPr>
          <p:pic>
            <p:nvPicPr>
              <p:cNvPr id="47" name="図 46">
                <a:extLst>
                  <a:ext uri="{FF2B5EF4-FFF2-40B4-BE49-F238E27FC236}">
                    <a16:creationId xmlns:a16="http://schemas.microsoft.com/office/drawing/2014/main" id="{78BE4D45-CE9D-4609-9418-A2CB7759151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flipH="1">
                <a:off x="2061223" y="5889336"/>
                <a:ext cx="728262" cy="608022"/>
              </a:xfrm>
              <a:prstGeom prst="rect">
                <a:avLst/>
              </a:prstGeom>
              <a:blipFill dpi="0" rotWithShape="1">
                <a:blip r:embed="rId3">
                  <a:alphaModFix amt="0"/>
                </a:blip>
                <a:srcRect/>
                <a:tile tx="0" ty="0" sx="100000" sy="100000" flip="none" algn="tl"/>
              </a:blipFill>
            </p:spPr>
          </p:pic>
          <p:grpSp>
            <p:nvGrpSpPr>
              <p:cNvPr id="48" name="グループ化 47">
                <a:extLst>
                  <a:ext uri="{FF2B5EF4-FFF2-40B4-BE49-F238E27FC236}">
                    <a16:creationId xmlns:a16="http://schemas.microsoft.com/office/drawing/2014/main" id="{B44CE501-8722-45B7-9B2D-1DC30C61B89D}"/>
                  </a:ext>
                </a:extLst>
              </p:cNvPr>
              <p:cNvGrpSpPr/>
              <p:nvPr/>
            </p:nvGrpSpPr>
            <p:grpSpPr>
              <a:xfrm>
                <a:off x="2277941" y="5829216"/>
                <a:ext cx="159240" cy="156443"/>
                <a:chOff x="2352259" y="5807763"/>
                <a:chExt cx="159240" cy="156443"/>
              </a:xfrm>
            </p:grpSpPr>
            <p:sp>
              <p:nvSpPr>
                <p:cNvPr id="53" name="楕円 52">
                  <a:extLst>
                    <a:ext uri="{FF2B5EF4-FFF2-40B4-BE49-F238E27FC236}">
                      <a16:creationId xmlns:a16="http://schemas.microsoft.com/office/drawing/2014/main" id="{BF4E6D4D-418B-4BC3-875A-1CCE8D9AB2E7}"/>
                    </a:ext>
                  </a:extLst>
                </p:cNvPr>
                <p:cNvSpPr/>
                <p:nvPr/>
              </p:nvSpPr>
              <p:spPr>
                <a:xfrm flipH="1">
                  <a:off x="2352259" y="5807763"/>
                  <a:ext cx="159240" cy="156443"/>
                </a:xfrm>
                <a:prstGeom prst="ellipse">
                  <a:avLst/>
                </a:prstGeom>
                <a:solidFill>
                  <a:schemeClr val="bg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E91CCC7C-19C2-41C4-8CF0-1260E7CBF9A7}"/>
                    </a:ext>
                  </a:extLst>
                </p:cNvPr>
                <p:cNvCxnSpPr>
                  <a:stCxn id="53" idx="6"/>
                  <a:endCxn id="53" idx="2"/>
                </p:cNvCxnSpPr>
                <p:nvPr/>
              </p:nvCxnSpPr>
              <p:spPr>
                <a:xfrm>
                  <a:off x="2352259" y="5885985"/>
                  <a:ext cx="1592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D85A09A8-7CB7-48DC-AB04-AAD499952B2E}"/>
                    </a:ext>
                  </a:extLst>
                </p:cNvPr>
                <p:cNvCxnSpPr>
                  <a:stCxn id="53" idx="0"/>
                  <a:endCxn id="53" idx="4"/>
                </p:cNvCxnSpPr>
                <p:nvPr/>
              </p:nvCxnSpPr>
              <p:spPr>
                <a:xfrm>
                  <a:off x="2431879" y="5807763"/>
                  <a:ext cx="0" cy="1564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9" name="グループ化 48">
                <a:extLst>
                  <a:ext uri="{FF2B5EF4-FFF2-40B4-BE49-F238E27FC236}">
                    <a16:creationId xmlns:a16="http://schemas.microsoft.com/office/drawing/2014/main" id="{71E48F1D-79A0-4E18-A381-EB3A5CB60B04}"/>
                  </a:ext>
                </a:extLst>
              </p:cNvPr>
              <p:cNvGrpSpPr/>
              <p:nvPr/>
            </p:nvGrpSpPr>
            <p:grpSpPr>
              <a:xfrm>
                <a:off x="2402737" y="5829216"/>
                <a:ext cx="159240" cy="156443"/>
                <a:chOff x="2352259" y="5807763"/>
                <a:chExt cx="159240" cy="156443"/>
              </a:xfrm>
            </p:grpSpPr>
            <p:sp>
              <p:nvSpPr>
                <p:cNvPr id="50" name="楕円 49">
                  <a:extLst>
                    <a:ext uri="{FF2B5EF4-FFF2-40B4-BE49-F238E27FC236}">
                      <a16:creationId xmlns:a16="http://schemas.microsoft.com/office/drawing/2014/main" id="{7DDB6756-0ABA-467E-AD38-D4A939BF8833}"/>
                    </a:ext>
                  </a:extLst>
                </p:cNvPr>
                <p:cNvSpPr/>
                <p:nvPr/>
              </p:nvSpPr>
              <p:spPr>
                <a:xfrm flipH="1">
                  <a:off x="2352259" y="5807763"/>
                  <a:ext cx="159240" cy="156443"/>
                </a:xfrm>
                <a:prstGeom prst="ellipse">
                  <a:avLst/>
                </a:prstGeom>
                <a:solidFill>
                  <a:schemeClr val="tx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51" name="直線コネクタ 50">
                  <a:extLst>
                    <a:ext uri="{FF2B5EF4-FFF2-40B4-BE49-F238E27FC236}">
                      <a16:creationId xmlns:a16="http://schemas.microsoft.com/office/drawing/2014/main" id="{E1C60F65-0165-4D4B-8CBF-BBE1171C6BE1}"/>
                    </a:ext>
                  </a:extLst>
                </p:cNvPr>
                <p:cNvCxnSpPr>
                  <a:stCxn id="50" idx="6"/>
                  <a:endCxn id="50" idx="2"/>
                </p:cNvCxnSpPr>
                <p:nvPr/>
              </p:nvCxnSpPr>
              <p:spPr>
                <a:xfrm>
                  <a:off x="2352259" y="5885985"/>
                  <a:ext cx="1592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9CBDBE4D-C5DB-4663-86ED-21940B7B48E9}"/>
                    </a:ext>
                  </a:extLst>
                </p:cNvPr>
                <p:cNvCxnSpPr>
                  <a:stCxn id="50" idx="0"/>
                  <a:endCxn id="50" idx="4"/>
                </p:cNvCxnSpPr>
                <p:nvPr/>
              </p:nvCxnSpPr>
              <p:spPr>
                <a:xfrm>
                  <a:off x="2431879" y="5807763"/>
                  <a:ext cx="0" cy="1564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1" name="吹き出し: 角を丸めた四角形 60">
            <a:extLst>
              <a:ext uri="{FF2B5EF4-FFF2-40B4-BE49-F238E27FC236}">
                <a16:creationId xmlns:a16="http://schemas.microsoft.com/office/drawing/2014/main" id="{6B754889-7C57-4565-A430-8EC9204C2EDF}"/>
              </a:ext>
            </a:extLst>
          </p:cNvPr>
          <p:cNvSpPr/>
          <p:nvPr/>
        </p:nvSpPr>
        <p:spPr>
          <a:xfrm>
            <a:off x="1134640" y="5618106"/>
            <a:ext cx="2125897" cy="652854"/>
          </a:xfrm>
          <a:prstGeom prst="wedgeRoundRectCallout">
            <a:avLst>
              <a:gd name="adj1" fmla="val -441"/>
              <a:gd name="adj2" fmla="val -140137"/>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センサがどちらも</a:t>
            </a:r>
            <a:endParaRPr lang="en-US" altLang="ja-JP" sz="1600" dirty="0"/>
          </a:p>
          <a:p>
            <a:pPr algn="ctr"/>
            <a:r>
              <a:rPr lang="ja-JP" altLang="en-US" sz="1600" dirty="0"/>
              <a:t>線を見ている</a:t>
            </a:r>
            <a:endParaRPr kumimoji="1" lang="ja-JP" altLang="en-US" sz="1400" dirty="0"/>
          </a:p>
        </p:txBody>
      </p:sp>
      <p:sp>
        <p:nvSpPr>
          <p:cNvPr id="74" name="吹き出し: 角を丸めた四角形 73">
            <a:extLst>
              <a:ext uri="{FF2B5EF4-FFF2-40B4-BE49-F238E27FC236}">
                <a16:creationId xmlns:a16="http://schemas.microsoft.com/office/drawing/2014/main" id="{621A81C6-303A-4E4C-AA5A-4E2A696246E5}"/>
              </a:ext>
            </a:extLst>
          </p:cNvPr>
          <p:cNvSpPr/>
          <p:nvPr/>
        </p:nvSpPr>
        <p:spPr>
          <a:xfrm>
            <a:off x="3472136" y="5638723"/>
            <a:ext cx="2296945" cy="861060"/>
          </a:xfrm>
          <a:prstGeom prst="wedgeRoundRectCallout">
            <a:avLst>
              <a:gd name="adj1" fmla="val -14778"/>
              <a:gd name="adj2" fmla="val -135468"/>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センサがどちらも</a:t>
            </a:r>
            <a:endParaRPr lang="en-US" altLang="ja-JP" sz="1600" dirty="0"/>
          </a:p>
          <a:p>
            <a:pPr algn="ctr"/>
            <a:r>
              <a:rPr lang="ja-JP" altLang="en-US" sz="1600" dirty="0"/>
              <a:t>線を見ていない</a:t>
            </a:r>
            <a:endParaRPr lang="en-US" altLang="ja-JP" sz="1600" dirty="0"/>
          </a:p>
          <a:p>
            <a:pPr algn="ctr"/>
            <a:r>
              <a:rPr lang="en-US" altLang="ja-JP" sz="1600" dirty="0"/>
              <a:t>=</a:t>
            </a:r>
            <a:r>
              <a:rPr lang="ja-JP" altLang="en-US" sz="1600" dirty="0"/>
              <a:t>線がなくなった</a:t>
            </a:r>
            <a:endParaRPr kumimoji="1" lang="ja-JP" altLang="en-US" sz="1600" dirty="0"/>
          </a:p>
        </p:txBody>
      </p:sp>
      <p:sp>
        <p:nvSpPr>
          <p:cNvPr id="75" name="吹き出し: 角を丸めた四角形 74">
            <a:extLst>
              <a:ext uri="{FF2B5EF4-FFF2-40B4-BE49-F238E27FC236}">
                <a16:creationId xmlns:a16="http://schemas.microsoft.com/office/drawing/2014/main" id="{9D12DB64-DD86-4E5F-9024-19575A2DC26C}"/>
              </a:ext>
            </a:extLst>
          </p:cNvPr>
          <p:cNvSpPr/>
          <p:nvPr/>
        </p:nvSpPr>
        <p:spPr>
          <a:xfrm>
            <a:off x="6096000" y="5638723"/>
            <a:ext cx="2758273" cy="861060"/>
          </a:xfrm>
          <a:prstGeom prst="wedgeRoundRectCallout">
            <a:avLst>
              <a:gd name="adj1" fmla="val -19084"/>
              <a:gd name="adj2" fmla="val -135468"/>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センサ①が線を見ていて、センサ②が線を見ていない</a:t>
            </a:r>
            <a:endParaRPr lang="en-US" altLang="ja-JP" sz="1600" dirty="0"/>
          </a:p>
          <a:p>
            <a:pPr algn="ctr"/>
            <a:r>
              <a:rPr kumimoji="1" lang="en-US" altLang="ja-JP" sz="1600" dirty="0"/>
              <a:t>=</a:t>
            </a:r>
            <a:r>
              <a:rPr kumimoji="1" lang="ja-JP" altLang="en-US" sz="1600" dirty="0"/>
              <a:t>線から右がわにずれた</a:t>
            </a:r>
            <a:endParaRPr kumimoji="1" lang="ja-JP" altLang="en-US" sz="1400" dirty="0"/>
          </a:p>
        </p:txBody>
      </p:sp>
      <p:sp>
        <p:nvSpPr>
          <p:cNvPr id="76" name="吹き出し: 角を丸めた四角形 75">
            <a:extLst>
              <a:ext uri="{FF2B5EF4-FFF2-40B4-BE49-F238E27FC236}">
                <a16:creationId xmlns:a16="http://schemas.microsoft.com/office/drawing/2014/main" id="{B6E71A3E-3068-4658-89CB-D6C720F7167F}"/>
              </a:ext>
            </a:extLst>
          </p:cNvPr>
          <p:cNvSpPr/>
          <p:nvPr/>
        </p:nvSpPr>
        <p:spPr>
          <a:xfrm>
            <a:off x="9014010" y="5661981"/>
            <a:ext cx="2758273" cy="837802"/>
          </a:xfrm>
          <a:prstGeom prst="wedgeRoundRectCallout">
            <a:avLst>
              <a:gd name="adj1" fmla="val -30828"/>
              <a:gd name="adj2" fmla="val -154143"/>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センサ①が線を見ておらずセンサ②が線を見ている</a:t>
            </a:r>
            <a:endParaRPr lang="en-US" altLang="ja-JP" sz="1600" dirty="0"/>
          </a:p>
          <a:p>
            <a:pPr algn="ctr"/>
            <a:r>
              <a:rPr lang="en-US" altLang="ja-JP" sz="1600" dirty="0"/>
              <a:t>=</a:t>
            </a:r>
            <a:r>
              <a:rPr lang="ja-JP" altLang="en-US" sz="1600" dirty="0"/>
              <a:t>線から左がわにずれた</a:t>
            </a:r>
            <a:endParaRPr lang="ja-JP" altLang="en-US" sz="1400" dirty="0"/>
          </a:p>
        </p:txBody>
      </p:sp>
      <p:sp>
        <p:nvSpPr>
          <p:cNvPr id="77" name="思考の吹き出し: 雲形 76">
            <a:extLst>
              <a:ext uri="{FF2B5EF4-FFF2-40B4-BE49-F238E27FC236}">
                <a16:creationId xmlns:a16="http://schemas.microsoft.com/office/drawing/2014/main" id="{7BF79692-F4E4-4E6A-8EFD-3145476EE9F5}"/>
              </a:ext>
            </a:extLst>
          </p:cNvPr>
          <p:cNvSpPr/>
          <p:nvPr/>
        </p:nvSpPr>
        <p:spPr>
          <a:xfrm>
            <a:off x="838200" y="4163125"/>
            <a:ext cx="1168630" cy="853336"/>
          </a:xfrm>
          <a:prstGeom prst="cloudCallout">
            <a:avLst>
              <a:gd name="adj1" fmla="val 70077"/>
              <a:gd name="adj2" fmla="val 20718"/>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ja-JP" altLang="en-US" sz="1400" dirty="0"/>
              <a:t>まえに</a:t>
            </a:r>
            <a:endParaRPr kumimoji="1" lang="en-US" altLang="ja-JP" sz="1400" dirty="0"/>
          </a:p>
          <a:p>
            <a:pPr algn="ctr"/>
            <a:r>
              <a:rPr kumimoji="1" lang="ja-JP" altLang="en-US" sz="1400" dirty="0"/>
              <a:t>進めるね</a:t>
            </a:r>
          </a:p>
        </p:txBody>
      </p:sp>
      <p:sp>
        <p:nvSpPr>
          <p:cNvPr id="78" name="思考の吹き出し: 雲形 77">
            <a:extLst>
              <a:ext uri="{FF2B5EF4-FFF2-40B4-BE49-F238E27FC236}">
                <a16:creationId xmlns:a16="http://schemas.microsoft.com/office/drawing/2014/main" id="{3BB4EB88-7820-4757-9F16-5A267F19F54B}"/>
              </a:ext>
            </a:extLst>
          </p:cNvPr>
          <p:cNvSpPr/>
          <p:nvPr/>
        </p:nvSpPr>
        <p:spPr>
          <a:xfrm>
            <a:off x="3054165" y="3956221"/>
            <a:ext cx="1168630" cy="853336"/>
          </a:xfrm>
          <a:prstGeom prst="cloudCallout">
            <a:avLst>
              <a:gd name="adj1" fmla="val 70077"/>
              <a:gd name="adj2" fmla="val 20718"/>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ja-JP" altLang="en-US" sz="1400" dirty="0" err="1"/>
              <a:t>止まら</a:t>
            </a:r>
            <a:endParaRPr kumimoji="1" lang="en-US" altLang="ja-JP" sz="1400" dirty="0"/>
          </a:p>
          <a:p>
            <a:pPr algn="ctr"/>
            <a:r>
              <a:rPr kumimoji="1" lang="ja-JP" altLang="en-US" sz="1400" dirty="0"/>
              <a:t>ないとね</a:t>
            </a:r>
          </a:p>
        </p:txBody>
      </p:sp>
      <p:sp>
        <p:nvSpPr>
          <p:cNvPr id="79" name="思考の吹き出し: 雲形 78">
            <a:extLst>
              <a:ext uri="{FF2B5EF4-FFF2-40B4-BE49-F238E27FC236}">
                <a16:creationId xmlns:a16="http://schemas.microsoft.com/office/drawing/2014/main" id="{7E16FEBC-5883-4A0D-B6A8-E518B87B2B42}"/>
              </a:ext>
            </a:extLst>
          </p:cNvPr>
          <p:cNvSpPr/>
          <p:nvPr/>
        </p:nvSpPr>
        <p:spPr>
          <a:xfrm>
            <a:off x="7333394" y="4682424"/>
            <a:ext cx="1428538" cy="853336"/>
          </a:xfrm>
          <a:prstGeom prst="cloudCallout">
            <a:avLst>
              <a:gd name="adj1" fmla="val -55108"/>
              <a:gd name="adj2" fmla="val -59947"/>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ja-JP" altLang="en-US" sz="1400" dirty="0"/>
              <a:t>左に曲がらないとね</a:t>
            </a:r>
          </a:p>
        </p:txBody>
      </p:sp>
      <p:sp>
        <p:nvSpPr>
          <p:cNvPr id="80" name="矢印: 環状 79">
            <a:extLst>
              <a:ext uri="{FF2B5EF4-FFF2-40B4-BE49-F238E27FC236}">
                <a16:creationId xmlns:a16="http://schemas.microsoft.com/office/drawing/2014/main" id="{F203863E-6D5E-49C8-8976-BD037572E37C}"/>
              </a:ext>
            </a:extLst>
          </p:cNvPr>
          <p:cNvSpPr/>
          <p:nvPr/>
        </p:nvSpPr>
        <p:spPr>
          <a:xfrm rot="2700000" flipH="1">
            <a:off x="6427187" y="3754731"/>
            <a:ext cx="874144" cy="957790"/>
          </a:xfrm>
          <a:prstGeom prst="circularArrow">
            <a:avLst>
              <a:gd name="adj1" fmla="val 10353"/>
              <a:gd name="adj2" fmla="val 1142319"/>
              <a:gd name="adj3" fmla="val 19338116"/>
              <a:gd name="adj4" fmla="val 13393975"/>
              <a:gd name="adj5" fmla="val 125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81" name="思考の吹き出し: 雲形 80">
            <a:extLst>
              <a:ext uri="{FF2B5EF4-FFF2-40B4-BE49-F238E27FC236}">
                <a16:creationId xmlns:a16="http://schemas.microsoft.com/office/drawing/2014/main" id="{811D53C8-49C8-4916-801A-F4C94AF607BA}"/>
              </a:ext>
            </a:extLst>
          </p:cNvPr>
          <p:cNvSpPr/>
          <p:nvPr/>
        </p:nvSpPr>
        <p:spPr>
          <a:xfrm>
            <a:off x="9975732" y="4417401"/>
            <a:ext cx="1428538" cy="853336"/>
          </a:xfrm>
          <a:prstGeom prst="cloudCallout">
            <a:avLst>
              <a:gd name="adj1" fmla="val -69332"/>
              <a:gd name="adj2" fmla="val -16787"/>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ja-JP" altLang="en-US" sz="1400" dirty="0"/>
              <a:t>右に曲がらないとね</a:t>
            </a:r>
          </a:p>
        </p:txBody>
      </p:sp>
      <p:sp>
        <p:nvSpPr>
          <p:cNvPr id="82" name="矢印: 環状 81">
            <a:extLst>
              <a:ext uri="{FF2B5EF4-FFF2-40B4-BE49-F238E27FC236}">
                <a16:creationId xmlns:a16="http://schemas.microsoft.com/office/drawing/2014/main" id="{1AEBED5D-C318-4974-9EE7-92D69F121F5B}"/>
              </a:ext>
            </a:extLst>
          </p:cNvPr>
          <p:cNvSpPr/>
          <p:nvPr/>
        </p:nvSpPr>
        <p:spPr>
          <a:xfrm rot="18900000">
            <a:off x="9106779" y="3785733"/>
            <a:ext cx="1013348" cy="1133932"/>
          </a:xfrm>
          <a:prstGeom prst="circularArrow">
            <a:avLst>
              <a:gd name="adj1" fmla="val 10353"/>
              <a:gd name="adj2" fmla="val 1142319"/>
              <a:gd name="adj3" fmla="val 19338116"/>
              <a:gd name="adj4" fmla="val 13393975"/>
              <a:gd name="adj5" fmla="val 125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4" name="矢印: 右 3">
            <a:extLst>
              <a:ext uri="{FF2B5EF4-FFF2-40B4-BE49-F238E27FC236}">
                <a16:creationId xmlns:a16="http://schemas.microsoft.com/office/drawing/2014/main" id="{62D019E2-F766-4FCD-95BE-9E317F6CA063}"/>
              </a:ext>
            </a:extLst>
          </p:cNvPr>
          <p:cNvSpPr/>
          <p:nvPr/>
        </p:nvSpPr>
        <p:spPr>
          <a:xfrm rot="16200000">
            <a:off x="2258163" y="4063885"/>
            <a:ext cx="335455" cy="26667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965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barn(inVertical)">
                                      <p:cBhvr>
                                        <p:cTn id="29" dur="500"/>
                                        <p:tgtEl>
                                          <p:spTgt spid="61"/>
                                        </p:tgtEl>
                                      </p:cBhvr>
                                    </p:animEffect>
                                  </p:childTnLst>
                                </p:cTn>
                              </p:par>
                              <p:par>
                                <p:cTn id="30" presetID="16" presetClass="entr" presetSubtype="21"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barn(inVertical)">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wipe(down)">
                                      <p:cBhvr>
                                        <p:cTn id="37" dur="500"/>
                                        <p:tgtEl>
                                          <p:spTgt spid="77"/>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barn(inVertical)">
                                      <p:cBhvr>
                                        <p:cTn id="50" dur="500"/>
                                        <p:tgtEl>
                                          <p:spTgt spid="7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wipe(down)">
                                      <p:cBhvr>
                                        <p:cTn id="55" dur="500"/>
                                        <p:tgtEl>
                                          <p:spTgt spid="7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barn(inVertical)">
                                      <p:cBhvr>
                                        <p:cTn id="60" dur="500"/>
                                        <p:tgtEl>
                                          <p:spTgt spid="57"/>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barn(inVertical)">
                                      <p:cBhvr>
                                        <p:cTn id="63" dur="500"/>
                                        <p:tgtEl>
                                          <p:spTgt spid="75"/>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fade">
                                      <p:cBhvr>
                                        <p:cTn id="68" dur="1000"/>
                                        <p:tgtEl>
                                          <p:spTgt spid="80"/>
                                        </p:tgtEl>
                                      </p:cBhvr>
                                    </p:animEffect>
                                    <p:anim calcmode="lin" valueType="num">
                                      <p:cBhvr>
                                        <p:cTn id="69" dur="1000" fill="hold"/>
                                        <p:tgtEl>
                                          <p:spTgt spid="80"/>
                                        </p:tgtEl>
                                        <p:attrNameLst>
                                          <p:attrName>ppt_x</p:attrName>
                                        </p:attrNameLst>
                                      </p:cBhvr>
                                      <p:tavLst>
                                        <p:tav tm="0">
                                          <p:val>
                                            <p:strVal val="#ppt_x"/>
                                          </p:val>
                                        </p:tav>
                                        <p:tav tm="100000">
                                          <p:val>
                                            <p:strVal val="#ppt_x"/>
                                          </p:val>
                                        </p:tav>
                                      </p:tavLst>
                                    </p:anim>
                                    <p:anim calcmode="lin" valueType="num">
                                      <p:cBhvr>
                                        <p:cTn id="70" dur="1000" fill="hold"/>
                                        <p:tgtEl>
                                          <p:spTgt spid="80"/>
                                        </p:tgtEl>
                                        <p:attrNameLst>
                                          <p:attrName>ppt_y</p:attrName>
                                        </p:attrNameLst>
                                      </p:cBhvr>
                                      <p:tavLst>
                                        <p:tav tm="0">
                                          <p:val>
                                            <p:strVal val="#ppt_y+.1"/>
                                          </p:val>
                                        </p:tav>
                                        <p:tav tm="100000">
                                          <p:val>
                                            <p:strVal val="#ppt_y"/>
                                          </p:val>
                                        </p:tav>
                                      </p:tavLst>
                                    </p:anim>
                                  </p:childTnLst>
                                </p:cTn>
                              </p:par>
                              <p:par>
                                <p:cTn id="71" presetID="22" presetClass="entr" presetSubtype="4"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wipe(down)">
                                      <p:cBhvr>
                                        <p:cTn id="73" dur="500"/>
                                        <p:tgtEl>
                                          <p:spTgt spid="79"/>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barn(inVertical)">
                                      <p:cBhvr>
                                        <p:cTn id="78" dur="500"/>
                                        <p:tgtEl>
                                          <p:spTgt spid="56"/>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barn(inVertical)">
                                      <p:cBhvr>
                                        <p:cTn id="81" dur="500"/>
                                        <p:tgtEl>
                                          <p:spTgt spid="76"/>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fade">
                                      <p:cBhvr>
                                        <p:cTn id="86" dur="1000"/>
                                        <p:tgtEl>
                                          <p:spTgt spid="82"/>
                                        </p:tgtEl>
                                      </p:cBhvr>
                                    </p:animEffect>
                                    <p:anim calcmode="lin" valueType="num">
                                      <p:cBhvr>
                                        <p:cTn id="87" dur="1000" fill="hold"/>
                                        <p:tgtEl>
                                          <p:spTgt spid="82"/>
                                        </p:tgtEl>
                                        <p:attrNameLst>
                                          <p:attrName>ppt_x</p:attrName>
                                        </p:attrNameLst>
                                      </p:cBhvr>
                                      <p:tavLst>
                                        <p:tav tm="0">
                                          <p:val>
                                            <p:strVal val="#ppt_x"/>
                                          </p:val>
                                        </p:tav>
                                        <p:tav tm="100000">
                                          <p:val>
                                            <p:strVal val="#ppt_x"/>
                                          </p:val>
                                        </p:tav>
                                      </p:tavLst>
                                    </p:anim>
                                    <p:anim calcmode="lin" valueType="num">
                                      <p:cBhvr>
                                        <p:cTn id="88" dur="1000" fill="hold"/>
                                        <p:tgtEl>
                                          <p:spTgt spid="82"/>
                                        </p:tgtEl>
                                        <p:attrNameLst>
                                          <p:attrName>ppt_y</p:attrName>
                                        </p:attrNameLst>
                                      </p:cBhvr>
                                      <p:tavLst>
                                        <p:tav tm="0">
                                          <p:val>
                                            <p:strVal val="#ppt_y+.1"/>
                                          </p:val>
                                        </p:tav>
                                        <p:tav tm="100000">
                                          <p:val>
                                            <p:strVal val="#ppt_y"/>
                                          </p:val>
                                        </p:tav>
                                      </p:tavLst>
                                    </p:anim>
                                  </p:childTnLst>
                                </p:cTn>
                              </p:par>
                              <p:par>
                                <p:cTn id="89" presetID="22" presetClass="entr" presetSubtype="4"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down)">
                                      <p:cBhvr>
                                        <p:cTn id="9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1" grpId="0" animBg="1"/>
      <p:bldP spid="74" grpId="0" animBg="1"/>
      <p:bldP spid="75" grpId="0" animBg="1"/>
      <p:bldP spid="76" grpId="0" animBg="1"/>
      <p:bldP spid="77" grpId="0" animBg="1"/>
      <p:bldP spid="78" grpId="0" animBg="1"/>
      <p:bldP spid="79" grpId="0" animBg="1"/>
      <p:bldP spid="80" grpId="0" animBg="1"/>
      <p:bldP spid="81" grpId="0" animBg="1"/>
      <p:bldP spid="82"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図 60">
            <a:extLst>
              <a:ext uri="{FF2B5EF4-FFF2-40B4-BE49-F238E27FC236}">
                <a16:creationId xmlns:a16="http://schemas.microsoft.com/office/drawing/2014/main" id="{5C179F15-D2E0-45B3-AD5F-B898A31B59B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758510" y="3235835"/>
            <a:ext cx="5250296" cy="3296060"/>
          </a:xfrm>
          <a:prstGeom prst="rect">
            <a:avLst/>
          </a:prstGeom>
        </p:spPr>
      </p:pic>
      <p:sp>
        <p:nvSpPr>
          <p:cNvPr id="2" name="タイトル 1">
            <a:extLst>
              <a:ext uri="{FF2B5EF4-FFF2-40B4-BE49-F238E27FC236}">
                <a16:creationId xmlns:a16="http://schemas.microsoft.com/office/drawing/2014/main" id="{154EBD42-0513-4228-B555-CFBCD022AB7F}"/>
              </a:ext>
            </a:extLst>
          </p:cNvPr>
          <p:cNvSpPr>
            <a:spLocks noGrp="1"/>
          </p:cNvSpPr>
          <p:nvPr>
            <p:ph type="title"/>
          </p:nvPr>
        </p:nvSpPr>
        <p:spPr>
          <a:xfrm>
            <a:off x="838200" y="365126"/>
            <a:ext cx="10515600" cy="1063544"/>
          </a:xfrm>
        </p:spPr>
        <p:txBody>
          <a:bodyPr/>
          <a:lstStyle/>
          <a:p>
            <a:r>
              <a:rPr lang="ja-JP" altLang="en-US" dirty="0"/>
              <a:t>センサ２</a:t>
            </a:r>
            <a:r>
              <a:rPr lang="ja-JP" altLang="en-US" dirty="0" err="1"/>
              <a:t>こを</a:t>
            </a:r>
            <a:r>
              <a:rPr lang="ja-JP" altLang="en-US" dirty="0"/>
              <a:t>つかった分岐を作ろう</a:t>
            </a:r>
            <a:endParaRPr kumimoji="1" lang="ja-JP" altLang="en-US" dirty="0"/>
          </a:p>
        </p:txBody>
      </p:sp>
      <p:sp>
        <p:nvSpPr>
          <p:cNvPr id="3" name="コンテンツ プレースホルダー 2">
            <a:extLst>
              <a:ext uri="{FF2B5EF4-FFF2-40B4-BE49-F238E27FC236}">
                <a16:creationId xmlns:a16="http://schemas.microsoft.com/office/drawing/2014/main" id="{F5F3B82A-25EB-473E-8676-E980824F9861}"/>
              </a:ext>
            </a:extLst>
          </p:cNvPr>
          <p:cNvSpPr>
            <a:spLocks noGrp="1"/>
          </p:cNvSpPr>
          <p:nvPr>
            <p:ph idx="1"/>
          </p:nvPr>
        </p:nvSpPr>
        <p:spPr>
          <a:xfrm>
            <a:off x="838200" y="1231505"/>
            <a:ext cx="10515600" cy="1307859"/>
          </a:xfrm>
        </p:spPr>
        <p:txBody>
          <a:bodyPr>
            <a:normAutofit fontScale="92500" lnSpcReduction="20000"/>
          </a:bodyPr>
          <a:lstStyle/>
          <a:p>
            <a:r>
              <a:rPr lang="ja-JP" altLang="en-US" dirty="0"/>
              <a:t>「はい</a:t>
            </a:r>
            <a:r>
              <a:rPr lang="en-US" altLang="ja-JP" dirty="0"/>
              <a:t>/</a:t>
            </a:r>
            <a:r>
              <a:rPr lang="ja-JP" altLang="en-US" dirty="0"/>
              <a:t>いいえ」のブロックに、分岐がかさなったブロックが入っている</a:t>
            </a:r>
            <a:endParaRPr lang="en-US" altLang="ja-JP" dirty="0"/>
          </a:p>
          <a:p>
            <a:pPr lvl="1"/>
            <a:r>
              <a:rPr kumimoji="1" lang="ja-JP" altLang="en-US" dirty="0"/>
              <a:t>それぞれの分岐でロボットがどういう</a:t>
            </a:r>
            <a:r>
              <a:rPr kumimoji="1" lang="ja-JP" altLang="en-US" dirty="0" err="1"/>
              <a:t>じょ</a:t>
            </a:r>
            <a:r>
              <a:rPr kumimoji="1" lang="ja-JP" altLang="en-US" dirty="0"/>
              <a:t>うたいになっているかかんがえて、モータのブロックを入れてみよう</a:t>
            </a:r>
          </a:p>
        </p:txBody>
      </p:sp>
      <p:grpSp>
        <p:nvGrpSpPr>
          <p:cNvPr id="5" name="グループ化 4">
            <a:extLst>
              <a:ext uri="{FF2B5EF4-FFF2-40B4-BE49-F238E27FC236}">
                <a16:creationId xmlns:a16="http://schemas.microsoft.com/office/drawing/2014/main" id="{E2DAC3DE-57F0-4D52-B335-447DEA2C0F40}"/>
              </a:ext>
            </a:extLst>
          </p:cNvPr>
          <p:cNvGrpSpPr/>
          <p:nvPr/>
        </p:nvGrpSpPr>
        <p:grpSpPr>
          <a:xfrm>
            <a:off x="1720643" y="2926365"/>
            <a:ext cx="608022" cy="1100166"/>
            <a:chOff x="712489" y="3360289"/>
            <a:chExt cx="608022" cy="1100166"/>
          </a:xfrm>
        </p:grpSpPr>
        <p:sp>
          <p:nvSpPr>
            <p:cNvPr id="6" name="正方形/長方形 5">
              <a:extLst>
                <a:ext uri="{FF2B5EF4-FFF2-40B4-BE49-F238E27FC236}">
                  <a16:creationId xmlns:a16="http://schemas.microsoft.com/office/drawing/2014/main" id="{F22F5B36-6011-4569-8A1B-90B31921C7BC}"/>
                </a:ext>
              </a:extLst>
            </p:cNvPr>
            <p:cNvSpPr/>
            <p:nvPr/>
          </p:nvSpPr>
          <p:spPr>
            <a:xfrm>
              <a:off x="904820" y="3360289"/>
              <a:ext cx="246630" cy="11001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F23A07E7-F70E-4E33-BFFE-2318564EECD8}"/>
                </a:ext>
              </a:extLst>
            </p:cNvPr>
            <p:cNvGrpSpPr/>
            <p:nvPr/>
          </p:nvGrpSpPr>
          <p:grpSpPr>
            <a:xfrm>
              <a:off x="712489" y="3508503"/>
              <a:ext cx="608022" cy="728262"/>
              <a:chOff x="2121343" y="5829216"/>
              <a:chExt cx="608022" cy="728262"/>
            </a:xfrm>
          </p:grpSpPr>
          <p:pic>
            <p:nvPicPr>
              <p:cNvPr id="8" name="図 7">
                <a:extLst>
                  <a:ext uri="{FF2B5EF4-FFF2-40B4-BE49-F238E27FC236}">
                    <a16:creationId xmlns:a16="http://schemas.microsoft.com/office/drawing/2014/main" id="{AACF39C2-CE26-40C8-86A1-CF523B4C7F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H="1">
                <a:off x="2061223" y="5889336"/>
                <a:ext cx="728262" cy="608022"/>
              </a:xfrm>
              <a:prstGeom prst="rect">
                <a:avLst/>
              </a:prstGeom>
              <a:blipFill dpi="0" rotWithShape="1">
                <a:blip r:embed="rId4">
                  <a:alphaModFix amt="0"/>
                </a:blip>
                <a:srcRect/>
                <a:tile tx="0" ty="0" sx="100000" sy="100000" flip="none" algn="tl"/>
              </a:blipFill>
            </p:spPr>
          </p:pic>
          <p:grpSp>
            <p:nvGrpSpPr>
              <p:cNvPr id="9" name="グループ化 8">
                <a:extLst>
                  <a:ext uri="{FF2B5EF4-FFF2-40B4-BE49-F238E27FC236}">
                    <a16:creationId xmlns:a16="http://schemas.microsoft.com/office/drawing/2014/main" id="{3DE9E28C-68C6-45D4-8297-842BD166622C}"/>
                  </a:ext>
                </a:extLst>
              </p:cNvPr>
              <p:cNvGrpSpPr/>
              <p:nvPr/>
            </p:nvGrpSpPr>
            <p:grpSpPr>
              <a:xfrm>
                <a:off x="2277941" y="5829216"/>
                <a:ext cx="159240" cy="156443"/>
                <a:chOff x="2352259" y="5807763"/>
                <a:chExt cx="159240" cy="156443"/>
              </a:xfrm>
            </p:grpSpPr>
            <p:sp>
              <p:nvSpPr>
                <p:cNvPr id="14" name="楕円 13">
                  <a:extLst>
                    <a:ext uri="{FF2B5EF4-FFF2-40B4-BE49-F238E27FC236}">
                      <a16:creationId xmlns:a16="http://schemas.microsoft.com/office/drawing/2014/main" id="{C992CD65-5695-43DD-8BD5-F9673A38BCA3}"/>
                    </a:ext>
                  </a:extLst>
                </p:cNvPr>
                <p:cNvSpPr/>
                <p:nvPr/>
              </p:nvSpPr>
              <p:spPr>
                <a:xfrm flipH="1">
                  <a:off x="2352259" y="5807763"/>
                  <a:ext cx="159240" cy="156443"/>
                </a:xfrm>
                <a:prstGeom prst="ellipse">
                  <a:avLst/>
                </a:prstGeom>
                <a:solidFill>
                  <a:schemeClr val="tx1">
                    <a:lumMod val="95000"/>
                    <a:lumOff val="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34506ED6-662D-4051-97EF-819DEBD277B6}"/>
                    </a:ext>
                  </a:extLst>
                </p:cNvPr>
                <p:cNvCxnSpPr>
                  <a:stCxn id="14" idx="6"/>
                  <a:endCxn id="14" idx="2"/>
                </p:cNvCxnSpPr>
                <p:nvPr/>
              </p:nvCxnSpPr>
              <p:spPr>
                <a:xfrm>
                  <a:off x="2352259" y="5885985"/>
                  <a:ext cx="1592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B914983-E767-4C9E-A1EA-5BB7714A7E86}"/>
                    </a:ext>
                  </a:extLst>
                </p:cNvPr>
                <p:cNvCxnSpPr>
                  <a:stCxn id="14" idx="0"/>
                  <a:endCxn id="14" idx="4"/>
                </p:cNvCxnSpPr>
                <p:nvPr/>
              </p:nvCxnSpPr>
              <p:spPr>
                <a:xfrm>
                  <a:off x="2431879" y="5807763"/>
                  <a:ext cx="0" cy="1564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FCDA2F94-506B-41FC-A775-4EEF021F00D5}"/>
                  </a:ext>
                </a:extLst>
              </p:cNvPr>
              <p:cNvGrpSpPr/>
              <p:nvPr/>
            </p:nvGrpSpPr>
            <p:grpSpPr>
              <a:xfrm>
                <a:off x="2402737" y="5829216"/>
                <a:ext cx="159240" cy="156443"/>
                <a:chOff x="2352259" y="5807763"/>
                <a:chExt cx="159240" cy="156443"/>
              </a:xfrm>
            </p:grpSpPr>
            <p:sp>
              <p:nvSpPr>
                <p:cNvPr id="11" name="楕円 10">
                  <a:extLst>
                    <a:ext uri="{FF2B5EF4-FFF2-40B4-BE49-F238E27FC236}">
                      <a16:creationId xmlns:a16="http://schemas.microsoft.com/office/drawing/2014/main" id="{1F3D9809-6213-411E-AF7E-BA731CAE386E}"/>
                    </a:ext>
                  </a:extLst>
                </p:cNvPr>
                <p:cNvSpPr/>
                <p:nvPr/>
              </p:nvSpPr>
              <p:spPr>
                <a:xfrm flipH="1">
                  <a:off x="2352259" y="5807763"/>
                  <a:ext cx="159240" cy="156443"/>
                </a:xfrm>
                <a:prstGeom prst="ellipse">
                  <a:avLst/>
                </a:prstGeom>
                <a:solidFill>
                  <a:schemeClr val="tx1">
                    <a:lumMod val="95000"/>
                    <a:lumOff val="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A1C5C55A-12F8-47F8-AA90-9D3FDE951F26}"/>
                    </a:ext>
                  </a:extLst>
                </p:cNvPr>
                <p:cNvCxnSpPr>
                  <a:stCxn id="11" idx="6"/>
                  <a:endCxn id="11" idx="2"/>
                </p:cNvCxnSpPr>
                <p:nvPr/>
              </p:nvCxnSpPr>
              <p:spPr>
                <a:xfrm>
                  <a:off x="2352259" y="5885985"/>
                  <a:ext cx="1592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3C8B122F-C5FC-4F52-9FC3-CF4C81651BD0}"/>
                    </a:ext>
                  </a:extLst>
                </p:cNvPr>
                <p:cNvCxnSpPr>
                  <a:stCxn id="11" idx="0"/>
                  <a:endCxn id="11" idx="4"/>
                </p:cNvCxnSpPr>
                <p:nvPr/>
              </p:nvCxnSpPr>
              <p:spPr>
                <a:xfrm>
                  <a:off x="2431879" y="5807763"/>
                  <a:ext cx="0" cy="1564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7" name="グループ化 16">
            <a:extLst>
              <a:ext uri="{FF2B5EF4-FFF2-40B4-BE49-F238E27FC236}">
                <a16:creationId xmlns:a16="http://schemas.microsoft.com/office/drawing/2014/main" id="{370C6355-96B3-420B-A07E-10E65FA2E610}"/>
              </a:ext>
            </a:extLst>
          </p:cNvPr>
          <p:cNvGrpSpPr/>
          <p:nvPr/>
        </p:nvGrpSpPr>
        <p:grpSpPr>
          <a:xfrm>
            <a:off x="1168948" y="5909276"/>
            <a:ext cx="608022" cy="806484"/>
            <a:chOff x="2630189" y="3516168"/>
            <a:chExt cx="608022" cy="806484"/>
          </a:xfrm>
        </p:grpSpPr>
        <p:sp>
          <p:nvSpPr>
            <p:cNvPr id="18" name="正方形/長方形 17">
              <a:extLst>
                <a:ext uri="{FF2B5EF4-FFF2-40B4-BE49-F238E27FC236}">
                  <a16:creationId xmlns:a16="http://schemas.microsoft.com/office/drawing/2014/main" id="{E910ACC9-B6D1-48B7-90B6-E587AC02C523}"/>
                </a:ext>
              </a:extLst>
            </p:cNvPr>
            <p:cNvSpPr/>
            <p:nvPr/>
          </p:nvSpPr>
          <p:spPr>
            <a:xfrm>
              <a:off x="2822519" y="3750833"/>
              <a:ext cx="248304" cy="5718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19" name="グループ化 18">
              <a:extLst>
                <a:ext uri="{FF2B5EF4-FFF2-40B4-BE49-F238E27FC236}">
                  <a16:creationId xmlns:a16="http://schemas.microsoft.com/office/drawing/2014/main" id="{EC7B0747-3E85-4AA4-B58E-011BD189BFDD}"/>
                </a:ext>
              </a:extLst>
            </p:cNvPr>
            <p:cNvGrpSpPr/>
            <p:nvPr/>
          </p:nvGrpSpPr>
          <p:grpSpPr>
            <a:xfrm>
              <a:off x="2630189" y="3516168"/>
              <a:ext cx="608022" cy="728262"/>
              <a:chOff x="2121343" y="5829216"/>
              <a:chExt cx="608022" cy="728262"/>
            </a:xfrm>
          </p:grpSpPr>
          <p:pic>
            <p:nvPicPr>
              <p:cNvPr id="20" name="図 19">
                <a:extLst>
                  <a:ext uri="{FF2B5EF4-FFF2-40B4-BE49-F238E27FC236}">
                    <a16:creationId xmlns:a16="http://schemas.microsoft.com/office/drawing/2014/main" id="{32F14E69-E883-49D1-9C9C-73FFF1BB959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H="1">
                <a:off x="2061223" y="5889336"/>
                <a:ext cx="728262" cy="608022"/>
              </a:xfrm>
              <a:prstGeom prst="rect">
                <a:avLst/>
              </a:prstGeom>
              <a:blipFill dpi="0" rotWithShape="1">
                <a:blip r:embed="rId4">
                  <a:alphaModFix amt="0"/>
                </a:blip>
                <a:srcRect/>
                <a:tile tx="0" ty="0" sx="100000" sy="100000" flip="none" algn="tl"/>
              </a:blipFill>
            </p:spPr>
          </p:pic>
          <p:grpSp>
            <p:nvGrpSpPr>
              <p:cNvPr id="21" name="グループ化 20">
                <a:extLst>
                  <a:ext uri="{FF2B5EF4-FFF2-40B4-BE49-F238E27FC236}">
                    <a16:creationId xmlns:a16="http://schemas.microsoft.com/office/drawing/2014/main" id="{F1C86F24-6471-4CB3-B1EE-DD436ED1B1A1}"/>
                  </a:ext>
                </a:extLst>
              </p:cNvPr>
              <p:cNvGrpSpPr/>
              <p:nvPr/>
            </p:nvGrpSpPr>
            <p:grpSpPr>
              <a:xfrm>
                <a:off x="2277941" y="5829216"/>
                <a:ext cx="159240" cy="156443"/>
                <a:chOff x="2352259" y="5807763"/>
                <a:chExt cx="159240" cy="156443"/>
              </a:xfrm>
            </p:grpSpPr>
            <p:sp>
              <p:nvSpPr>
                <p:cNvPr id="26" name="楕円 25">
                  <a:extLst>
                    <a:ext uri="{FF2B5EF4-FFF2-40B4-BE49-F238E27FC236}">
                      <a16:creationId xmlns:a16="http://schemas.microsoft.com/office/drawing/2014/main" id="{AE433C38-66DD-4F15-9366-59D1A94D5175}"/>
                    </a:ext>
                  </a:extLst>
                </p:cNvPr>
                <p:cNvSpPr/>
                <p:nvPr/>
              </p:nvSpPr>
              <p:spPr>
                <a:xfrm flipH="1">
                  <a:off x="2352259" y="5807763"/>
                  <a:ext cx="159240" cy="156443"/>
                </a:xfrm>
                <a:prstGeom prst="ellipse">
                  <a:avLst/>
                </a:prstGeom>
                <a:solidFill>
                  <a:schemeClr val="bg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56BAD22B-5812-45D0-8A4C-222A57BFC79E}"/>
                    </a:ext>
                  </a:extLst>
                </p:cNvPr>
                <p:cNvCxnSpPr>
                  <a:stCxn id="26" idx="6"/>
                  <a:endCxn id="26" idx="2"/>
                </p:cNvCxnSpPr>
                <p:nvPr/>
              </p:nvCxnSpPr>
              <p:spPr>
                <a:xfrm>
                  <a:off x="2352259" y="5885985"/>
                  <a:ext cx="1592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94758E7-724C-40E4-A1C9-51CF644F0BAA}"/>
                    </a:ext>
                  </a:extLst>
                </p:cNvPr>
                <p:cNvCxnSpPr>
                  <a:stCxn id="26" idx="0"/>
                  <a:endCxn id="26" idx="4"/>
                </p:cNvCxnSpPr>
                <p:nvPr/>
              </p:nvCxnSpPr>
              <p:spPr>
                <a:xfrm>
                  <a:off x="2431879" y="5807763"/>
                  <a:ext cx="0" cy="1564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3583CC33-3756-4AB3-8A17-35EFD7AD4515}"/>
                  </a:ext>
                </a:extLst>
              </p:cNvPr>
              <p:cNvGrpSpPr/>
              <p:nvPr/>
            </p:nvGrpSpPr>
            <p:grpSpPr>
              <a:xfrm>
                <a:off x="2402737" y="5829216"/>
                <a:ext cx="159240" cy="156443"/>
                <a:chOff x="2352259" y="5807763"/>
                <a:chExt cx="159240" cy="156443"/>
              </a:xfrm>
            </p:grpSpPr>
            <p:sp>
              <p:nvSpPr>
                <p:cNvPr id="23" name="楕円 22">
                  <a:extLst>
                    <a:ext uri="{FF2B5EF4-FFF2-40B4-BE49-F238E27FC236}">
                      <a16:creationId xmlns:a16="http://schemas.microsoft.com/office/drawing/2014/main" id="{AAB1341E-A436-4775-8092-F99DBE86F1BC}"/>
                    </a:ext>
                  </a:extLst>
                </p:cNvPr>
                <p:cNvSpPr/>
                <p:nvPr/>
              </p:nvSpPr>
              <p:spPr>
                <a:xfrm flipH="1">
                  <a:off x="2352259" y="5807763"/>
                  <a:ext cx="159240" cy="156443"/>
                </a:xfrm>
                <a:prstGeom prst="ellipse">
                  <a:avLst/>
                </a:prstGeom>
                <a:solidFill>
                  <a:schemeClr val="bg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D00D04C5-3822-408F-A2BC-429C93854272}"/>
                    </a:ext>
                  </a:extLst>
                </p:cNvPr>
                <p:cNvCxnSpPr>
                  <a:stCxn id="23" idx="6"/>
                  <a:endCxn id="23" idx="2"/>
                </p:cNvCxnSpPr>
                <p:nvPr/>
              </p:nvCxnSpPr>
              <p:spPr>
                <a:xfrm>
                  <a:off x="2352259" y="5885985"/>
                  <a:ext cx="1592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01EDFAB3-909C-43E2-A1CD-493108923BE4}"/>
                    </a:ext>
                  </a:extLst>
                </p:cNvPr>
                <p:cNvCxnSpPr>
                  <a:stCxn id="23" idx="0"/>
                  <a:endCxn id="23" idx="4"/>
                </p:cNvCxnSpPr>
                <p:nvPr/>
              </p:nvCxnSpPr>
              <p:spPr>
                <a:xfrm>
                  <a:off x="2431879" y="5807763"/>
                  <a:ext cx="0" cy="1564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29" name="グループ化 28">
            <a:extLst>
              <a:ext uri="{FF2B5EF4-FFF2-40B4-BE49-F238E27FC236}">
                <a16:creationId xmlns:a16="http://schemas.microsoft.com/office/drawing/2014/main" id="{D84AFFC4-FFF1-421A-A1F1-EC78CBBBA7B2}"/>
              </a:ext>
            </a:extLst>
          </p:cNvPr>
          <p:cNvGrpSpPr/>
          <p:nvPr/>
        </p:nvGrpSpPr>
        <p:grpSpPr>
          <a:xfrm>
            <a:off x="682273" y="3910758"/>
            <a:ext cx="1162490" cy="1091470"/>
            <a:chOff x="3086794" y="3385073"/>
            <a:chExt cx="1162490" cy="1091470"/>
          </a:xfrm>
        </p:grpSpPr>
        <p:grpSp>
          <p:nvGrpSpPr>
            <p:cNvPr id="30" name="グループ化 29">
              <a:extLst>
                <a:ext uri="{FF2B5EF4-FFF2-40B4-BE49-F238E27FC236}">
                  <a16:creationId xmlns:a16="http://schemas.microsoft.com/office/drawing/2014/main" id="{4CFDEFE1-3EA8-4F9B-B210-AD5F7623A500}"/>
                </a:ext>
              </a:extLst>
            </p:cNvPr>
            <p:cNvGrpSpPr/>
            <p:nvPr/>
          </p:nvGrpSpPr>
          <p:grpSpPr>
            <a:xfrm>
              <a:off x="3086794" y="3385073"/>
              <a:ext cx="925894" cy="1091470"/>
              <a:chOff x="3137024" y="3293633"/>
              <a:chExt cx="925894" cy="1091470"/>
            </a:xfrm>
          </p:grpSpPr>
          <p:sp>
            <p:nvSpPr>
              <p:cNvPr id="41" name="アーチ 40">
                <a:extLst>
                  <a:ext uri="{FF2B5EF4-FFF2-40B4-BE49-F238E27FC236}">
                    <a16:creationId xmlns:a16="http://schemas.microsoft.com/office/drawing/2014/main" id="{00914FDA-DACE-48C4-BDF9-5175C1AEB32D}"/>
                  </a:ext>
                </a:extLst>
              </p:cNvPr>
              <p:cNvSpPr/>
              <p:nvPr/>
            </p:nvSpPr>
            <p:spPr>
              <a:xfrm>
                <a:off x="3137024" y="3293633"/>
                <a:ext cx="914400" cy="914400"/>
              </a:xfrm>
              <a:prstGeom prst="blockArc">
                <a:avLst>
                  <a:gd name="adj1" fmla="val 14556458"/>
                  <a:gd name="adj2" fmla="val 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42" name="正方形/長方形 41">
                <a:extLst>
                  <a:ext uri="{FF2B5EF4-FFF2-40B4-BE49-F238E27FC236}">
                    <a16:creationId xmlns:a16="http://schemas.microsoft.com/office/drawing/2014/main" id="{4BB88928-F267-4717-82A0-F360ABB94F3F}"/>
                  </a:ext>
                </a:extLst>
              </p:cNvPr>
              <p:cNvSpPr/>
              <p:nvPr/>
            </p:nvSpPr>
            <p:spPr>
              <a:xfrm>
                <a:off x="3854998" y="3750833"/>
                <a:ext cx="207920" cy="6342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8E0397B9-7C0A-4328-880D-6EFBE2B1F6DA}"/>
                </a:ext>
              </a:extLst>
            </p:cNvPr>
            <p:cNvGrpSpPr/>
            <p:nvPr/>
          </p:nvGrpSpPr>
          <p:grpSpPr>
            <a:xfrm>
              <a:off x="3641262" y="3516213"/>
              <a:ext cx="608022" cy="728262"/>
              <a:chOff x="2121343" y="5829216"/>
              <a:chExt cx="608022" cy="728262"/>
            </a:xfrm>
          </p:grpSpPr>
          <p:pic>
            <p:nvPicPr>
              <p:cNvPr id="32" name="図 31">
                <a:extLst>
                  <a:ext uri="{FF2B5EF4-FFF2-40B4-BE49-F238E27FC236}">
                    <a16:creationId xmlns:a16="http://schemas.microsoft.com/office/drawing/2014/main" id="{4CEDD320-26FE-489F-9C00-1CB86250618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H="1">
                <a:off x="2061223" y="5889336"/>
                <a:ext cx="728262" cy="608022"/>
              </a:xfrm>
              <a:prstGeom prst="rect">
                <a:avLst/>
              </a:prstGeom>
              <a:blipFill dpi="0" rotWithShape="1">
                <a:blip r:embed="rId4">
                  <a:alphaModFix amt="0"/>
                </a:blip>
                <a:srcRect/>
                <a:tile tx="0" ty="0" sx="100000" sy="100000" flip="none" algn="tl"/>
              </a:blipFill>
            </p:spPr>
          </p:pic>
          <p:grpSp>
            <p:nvGrpSpPr>
              <p:cNvPr id="33" name="グループ化 32">
                <a:extLst>
                  <a:ext uri="{FF2B5EF4-FFF2-40B4-BE49-F238E27FC236}">
                    <a16:creationId xmlns:a16="http://schemas.microsoft.com/office/drawing/2014/main" id="{5D30B4D7-6286-4BE4-8CAE-A8E826BF4602}"/>
                  </a:ext>
                </a:extLst>
              </p:cNvPr>
              <p:cNvGrpSpPr/>
              <p:nvPr/>
            </p:nvGrpSpPr>
            <p:grpSpPr>
              <a:xfrm>
                <a:off x="2277941" y="5829216"/>
                <a:ext cx="159240" cy="156443"/>
                <a:chOff x="2352259" y="5807763"/>
                <a:chExt cx="159240" cy="156443"/>
              </a:xfrm>
            </p:grpSpPr>
            <p:sp>
              <p:nvSpPr>
                <p:cNvPr id="38" name="楕円 37">
                  <a:extLst>
                    <a:ext uri="{FF2B5EF4-FFF2-40B4-BE49-F238E27FC236}">
                      <a16:creationId xmlns:a16="http://schemas.microsoft.com/office/drawing/2014/main" id="{06F77491-26F2-4C65-A89A-F5CBFFA34A00}"/>
                    </a:ext>
                  </a:extLst>
                </p:cNvPr>
                <p:cNvSpPr/>
                <p:nvPr/>
              </p:nvSpPr>
              <p:spPr>
                <a:xfrm flipH="1">
                  <a:off x="2352259" y="5807763"/>
                  <a:ext cx="159240" cy="156443"/>
                </a:xfrm>
                <a:prstGeom prst="ellipse">
                  <a:avLst/>
                </a:prstGeom>
                <a:solidFill>
                  <a:schemeClr val="tx1">
                    <a:lumMod val="95000"/>
                    <a:lumOff val="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FF3C5C96-7739-47CB-81D3-A6EBE2FF6B1F}"/>
                    </a:ext>
                  </a:extLst>
                </p:cNvPr>
                <p:cNvCxnSpPr>
                  <a:stCxn id="38" idx="6"/>
                  <a:endCxn id="38" idx="2"/>
                </p:cNvCxnSpPr>
                <p:nvPr/>
              </p:nvCxnSpPr>
              <p:spPr>
                <a:xfrm>
                  <a:off x="2352259" y="5885985"/>
                  <a:ext cx="1592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C40AFCF4-BE08-4FF7-90F3-AD50240B3CF6}"/>
                    </a:ext>
                  </a:extLst>
                </p:cNvPr>
                <p:cNvCxnSpPr>
                  <a:stCxn id="38" idx="0"/>
                  <a:endCxn id="38" idx="4"/>
                </p:cNvCxnSpPr>
                <p:nvPr/>
              </p:nvCxnSpPr>
              <p:spPr>
                <a:xfrm>
                  <a:off x="2431879" y="5807763"/>
                  <a:ext cx="0" cy="1564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BB9B78F5-E873-4F06-971C-ACABBAB63651}"/>
                  </a:ext>
                </a:extLst>
              </p:cNvPr>
              <p:cNvGrpSpPr/>
              <p:nvPr/>
            </p:nvGrpSpPr>
            <p:grpSpPr>
              <a:xfrm>
                <a:off x="2402737" y="5829216"/>
                <a:ext cx="159240" cy="156443"/>
                <a:chOff x="2352259" y="5807763"/>
                <a:chExt cx="159240" cy="156443"/>
              </a:xfrm>
            </p:grpSpPr>
            <p:sp>
              <p:nvSpPr>
                <p:cNvPr id="35" name="楕円 34">
                  <a:extLst>
                    <a:ext uri="{FF2B5EF4-FFF2-40B4-BE49-F238E27FC236}">
                      <a16:creationId xmlns:a16="http://schemas.microsoft.com/office/drawing/2014/main" id="{CD53E1B6-337A-406D-807C-630D1580AC13}"/>
                    </a:ext>
                  </a:extLst>
                </p:cNvPr>
                <p:cNvSpPr/>
                <p:nvPr/>
              </p:nvSpPr>
              <p:spPr>
                <a:xfrm flipH="1">
                  <a:off x="2352259" y="5807763"/>
                  <a:ext cx="159240" cy="156443"/>
                </a:xfrm>
                <a:prstGeom prst="ellipse">
                  <a:avLst/>
                </a:prstGeom>
                <a:solidFill>
                  <a:schemeClr val="bg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36" name="直線コネクタ 35">
                  <a:extLst>
                    <a:ext uri="{FF2B5EF4-FFF2-40B4-BE49-F238E27FC236}">
                      <a16:creationId xmlns:a16="http://schemas.microsoft.com/office/drawing/2014/main" id="{9D57B36F-CC2F-4200-A735-337E74FA9B1E}"/>
                    </a:ext>
                  </a:extLst>
                </p:cNvPr>
                <p:cNvCxnSpPr>
                  <a:stCxn id="35" idx="6"/>
                  <a:endCxn id="35" idx="2"/>
                </p:cNvCxnSpPr>
                <p:nvPr/>
              </p:nvCxnSpPr>
              <p:spPr>
                <a:xfrm>
                  <a:off x="2352259" y="5885985"/>
                  <a:ext cx="1592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B755150D-BBD9-451A-8D34-D54E8E3E4146}"/>
                    </a:ext>
                  </a:extLst>
                </p:cNvPr>
                <p:cNvCxnSpPr>
                  <a:stCxn id="35" idx="0"/>
                  <a:endCxn id="35" idx="4"/>
                </p:cNvCxnSpPr>
                <p:nvPr/>
              </p:nvCxnSpPr>
              <p:spPr>
                <a:xfrm>
                  <a:off x="2431879" y="5807763"/>
                  <a:ext cx="0" cy="1564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43" name="グループ化 42">
            <a:extLst>
              <a:ext uri="{FF2B5EF4-FFF2-40B4-BE49-F238E27FC236}">
                <a16:creationId xmlns:a16="http://schemas.microsoft.com/office/drawing/2014/main" id="{1AD757B6-2832-4188-BD36-0FD9D48EFD0D}"/>
              </a:ext>
            </a:extLst>
          </p:cNvPr>
          <p:cNvGrpSpPr/>
          <p:nvPr/>
        </p:nvGrpSpPr>
        <p:grpSpPr>
          <a:xfrm>
            <a:off x="1844764" y="4939461"/>
            <a:ext cx="1129236" cy="1045495"/>
            <a:chOff x="4867771" y="3385073"/>
            <a:chExt cx="1129236" cy="1045495"/>
          </a:xfrm>
        </p:grpSpPr>
        <p:grpSp>
          <p:nvGrpSpPr>
            <p:cNvPr id="44" name="グループ化 43">
              <a:extLst>
                <a:ext uri="{FF2B5EF4-FFF2-40B4-BE49-F238E27FC236}">
                  <a16:creationId xmlns:a16="http://schemas.microsoft.com/office/drawing/2014/main" id="{60531D20-71CA-4E5E-9FCC-E4265C76F196}"/>
                </a:ext>
              </a:extLst>
            </p:cNvPr>
            <p:cNvGrpSpPr/>
            <p:nvPr/>
          </p:nvGrpSpPr>
          <p:grpSpPr>
            <a:xfrm flipH="1">
              <a:off x="5043995" y="3385073"/>
              <a:ext cx="953012" cy="1045495"/>
              <a:chOff x="3137024" y="3293633"/>
              <a:chExt cx="925894" cy="1045495"/>
            </a:xfrm>
          </p:grpSpPr>
          <p:sp>
            <p:nvSpPr>
              <p:cNvPr id="55" name="アーチ 54">
                <a:extLst>
                  <a:ext uri="{FF2B5EF4-FFF2-40B4-BE49-F238E27FC236}">
                    <a16:creationId xmlns:a16="http://schemas.microsoft.com/office/drawing/2014/main" id="{69AF83CB-65BF-4A49-AABA-9280B3ADFCF1}"/>
                  </a:ext>
                </a:extLst>
              </p:cNvPr>
              <p:cNvSpPr/>
              <p:nvPr/>
            </p:nvSpPr>
            <p:spPr>
              <a:xfrm>
                <a:off x="3137024" y="3293633"/>
                <a:ext cx="914400" cy="914400"/>
              </a:xfrm>
              <a:prstGeom prst="blockArc">
                <a:avLst>
                  <a:gd name="adj1" fmla="val 14556458"/>
                  <a:gd name="adj2" fmla="val 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56" name="正方形/長方形 55">
                <a:extLst>
                  <a:ext uri="{FF2B5EF4-FFF2-40B4-BE49-F238E27FC236}">
                    <a16:creationId xmlns:a16="http://schemas.microsoft.com/office/drawing/2014/main" id="{6BF8DCC5-EBE7-4493-B3EF-0F6F06976ECE}"/>
                  </a:ext>
                </a:extLst>
              </p:cNvPr>
              <p:cNvSpPr/>
              <p:nvPr/>
            </p:nvSpPr>
            <p:spPr>
              <a:xfrm>
                <a:off x="3832776" y="3750833"/>
                <a:ext cx="230142" cy="5882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45" name="グループ化 44">
              <a:extLst>
                <a:ext uri="{FF2B5EF4-FFF2-40B4-BE49-F238E27FC236}">
                  <a16:creationId xmlns:a16="http://schemas.microsoft.com/office/drawing/2014/main" id="{F8084600-08C8-4B95-ACD5-8F827055AA29}"/>
                </a:ext>
              </a:extLst>
            </p:cNvPr>
            <p:cNvGrpSpPr/>
            <p:nvPr/>
          </p:nvGrpSpPr>
          <p:grpSpPr>
            <a:xfrm>
              <a:off x="4867771" y="3516168"/>
              <a:ext cx="608022" cy="728262"/>
              <a:chOff x="2121343" y="5829216"/>
              <a:chExt cx="608022" cy="728262"/>
            </a:xfrm>
          </p:grpSpPr>
          <p:pic>
            <p:nvPicPr>
              <p:cNvPr id="46" name="図 45">
                <a:extLst>
                  <a:ext uri="{FF2B5EF4-FFF2-40B4-BE49-F238E27FC236}">
                    <a16:creationId xmlns:a16="http://schemas.microsoft.com/office/drawing/2014/main" id="{D2B88AC6-2C58-4667-BF51-21832CA400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H="1">
                <a:off x="2061223" y="5889336"/>
                <a:ext cx="728262" cy="608022"/>
              </a:xfrm>
              <a:prstGeom prst="rect">
                <a:avLst/>
              </a:prstGeom>
              <a:blipFill dpi="0" rotWithShape="1">
                <a:blip r:embed="rId4">
                  <a:alphaModFix amt="0"/>
                </a:blip>
                <a:srcRect/>
                <a:tile tx="0" ty="0" sx="100000" sy="100000" flip="none" algn="tl"/>
              </a:blipFill>
            </p:spPr>
          </p:pic>
          <p:grpSp>
            <p:nvGrpSpPr>
              <p:cNvPr id="47" name="グループ化 46">
                <a:extLst>
                  <a:ext uri="{FF2B5EF4-FFF2-40B4-BE49-F238E27FC236}">
                    <a16:creationId xmlns:a16="http://schemas.microsoft.com/office/drawing/2014/main" id="{453708BC-669A-4A3A-AA1F-1AB605523233}"/>
                  </a:ext>
                </a:extLst>
              </p:cNvPr>
              <p:cNvGrpSpPr/>
              <p:nvPr/>
            </p:nvGrpSpPr>
            <p:grpSpPr>
              <a:xfrm>
                <a:off x="2277941" y="5829216"/>
                <a:ext cx="159240" cy="156443"/>
                <a:chOff x="2352259" y="5807763"/>
                <a:chExt cx="159240" cy="156443"/>
              </a:xfrm>
            </p:grpSpPr>
            <p:sp>
              <p:nvSpPr>
                <p:cNvPr id="52" name="楕円 51">
                  <a:extLst>
                    <a:ext uri="{FF2B5EF4-FFF2-40B4-BE49-F238E27FC236}">
                      <a16:creationId xmlns:a16="http://schemas.microsoft.com/office/drawing/2014/main" id="{2055FDFB-2B26-4652-9ACA-6A8BED715628}"/>
                    </a:ext>
                  </a:extLst>
                </p:cNvPr>
                <p:cNvSpPr/>
                <p:nvPr/>
              </p:nvSpPr>
              <p:spPr>
                <a:xfrm flipH="1">
                  <a:off x="2352259" y="5807763"/>
                  <a:ext cx="159240" cy="156443"/>
                </a:xfrm>
                <a:prstGeom prst="ellipse">
                  <a:avLst/>
                </a:prstGeom>
                <a:solidFill>
                  <a:schemeClr val="bg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53" name="直線コネクタ 52">
                  <a:extLst>
                    <a:ext uri="{FF2B5EF4-FFF2-40B4-BE49-F238E27FC236}">
                      <a16:creationId xmlns:a16="http://schemas.microsoft.com/office/drawing/2014/main" id="{9D96F6AC-045C-45AF-A823-554247B3D6AD}"/>
                    </a:ext>
                  </a:extLst>
                </p:cNvPr>
                <p:cNvCxnSpPr>
                  <a:stCxn id="52" idx="6"/>
                  <a:endCxn id="52" idx="2"/>
                </p:cNvCxnSpPr>
                <p:nvPr/>
              </p:nvCxnSpPr>
              <p:spPr>
                <a:xfrm>
                  <a:off x="2352259" y="5885985"/>
                  <a:ext cx="1592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093E459-74A2-41C3-81BC-5D4E7B1E6529}"/>
                    </a:ext>
                  </a:extLst>
                </p:cNvPr>
                <p:cNvCxnSpPr>
                  <a:stCxn id="52" idx="0"/>
                  <a:endCxn id="52" idx="4"/>
                </p:cNvCxnSpPr>
                <p:nvPr/>
              </p:nvCxnSpPr>
              <p:spPr>
                <a:xfrm>
                  <a:off x="2431879" y="5807763"/>
                  <a:ext cx="0" cy="1564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8" name="グループ化 47">
                <a:extLst>
                  <a:ext uri="{FF2B5EF4-FFF2-40B4-BE49-F238E27FC236}">
                    <a16:creationId xmlns:a16="http://schemas.microsoft.com/office/drawing/2014/main" id="{8A69AC69-995B-4511-B99F-FE5AF7E6EBE6}"/>
                  </a:ext>
                </a:extLst>
              </p:cNvPr>
              <p:cNvGrpSpPr/>
              <p:nvPr/>
            </p:nvGrpSpPr>
            <p:grpSpPr>
              <a:xfrm>
                <a:off x="2402737" y="5829216"/>
                <a:ext cx="159240" cy="156443"/>
                <a:chOff x="2352259" y="5807763"/>
                <a:chExt cx="159240" cy="156443"/>
              </a:xfrm>
            </p:grpSpPr>
            <p:sp>
              <p:nvSpPr>
                <p:cNvPr id="49" name="楕円 48">
                  <a:extLst>
                    <a:ext uri="{FF2B5EF4-FFF2-40B4-BE49-F238E27FC236}">
                      <a16:creationId xmlns:a16="http://schemas.microsoft.com/office/drawing/2014/main" id="{1292AC48-A33C-420C-85A7-F9957561BEE1}"/>
                    </a:ext>
                  </a:extLst>
                </p:cNvPr>
                <p:cNvSpPr/>
                <p:nvPr/>
              </p:nvSpPr>
              <p:spPr>
                <a:xfrm flipH="1">
                  <a:off x="2352259" y="5807763"/>
                  <a:ext cx="159240" cy="156443"/>
                </a:xfrm>
                <a:prstGeom prst="ellipse">
                  <a:avLst/>
                </a:prstGeom>
                <a:solidFill>
                  <a:schemeClr val="tx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50" name="直線コネクタ 49">
                  <a:extLst>
                    <a:ext uri="{FF2B5EF4-FFF2-40B4-BE49-F238E27FC236}">
                      <a16:creationId xmlns:a16="http://schemas.microsoft.com/office/drawing/2014/main" id="{D3928CA2-D247-4851-9088-81BEBAFAC7F0}"/>
                    </a:ext>
                  </a:extLst>
                </p:cNvPr>
                <p:cNvCxnSpPr>
                  <a:stCxn id="49" idx="6"/>
                  <a:endCxn id="49" idx="2"/>
                </p:cNvCxnSpPr>
                <p:nvPr/>
              </p:nvCxnSpPr>
              <p:spPr>
                <a:xfrm>
                  <a:off x="2352259" y="5885985"/>
                  <a:ext cx="1592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F923FC6D-72F6-4E18-A338-441A6902033D}"/>
                    </a:ext>
                  </a:extLst>
                </p:cNvPr>
                <p:cNvCxnSpPr>
                  <a:stCxn id="49" idx="0"/>
                  <a:endCxn id="49" idx="4"/>
                </p:cNvCxnSpPr>
                <p:nvPr/>
              </p:nvCxnSpPr>
              <p:spPr>
                <a:xfrm>
                  <a:off x="2431879" y="5807763"/>
                  <a:ext cx="0" cy="1564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7" name="矢印: 下 56">
            <a:extLst>
              <a:ext uri="{FF2B5EF4-FFF2-40B4-BE49-F238E27FC236}">
                <a16:creationId xmlns:a16="http://schemas.microsoft.com/office/drawing/2014/main" id="{E539F24C-BB26-4F7A-BC36-96D39A7A9936}"/>
              </a:ext>
            </a:extLst>
          </p:cNvPr>
          <p:cNvSpPr/>
          <p:nvPr/>
        </p:nvSpPr>
        <p:spPr>
          <a:xfrm rot="17324555">
            <a:off x="2879888" y="3209572"/>
            <a:ext cx="375588" cy="15459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矢印: 下 57">
            <a:extLst>
              <a:ext uri="{FF2B5EF4-FFF2-40B4-BE49-F238E27FC236}">
                <a16:creationId xmlns:a16="http://schemas.microsoft.com/office/drawing/2014/main" id="{6AA375F9-8FA5-4A5B-82E7-1E9A31F9A584}"/>
              </a:ext>
            </a:extLst>
          </p:cNvPr>
          <p:cNvSpPr/>
          <p:nvPr/>
        </p:nvSpPr>
        <p:spPr>
          <a:xfrm rot="15300000">
            <a:off x="2612014" y="5400905"/>
            <a:ext cx="324796" cy="173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矢印: 下 58">
            <a:extLst>
              <a:ext uri="{FF2B5EF4-FFF2-40B4-BE49-F238E27FC236}">
                <a16:creationId xmlns:a16="http://schemas.microsoft.com/office/drawing/2014/main" id="{5CDBD6B1-1F65-4490-A659-A355AF466CF4}"/>
              </a:ext>
            </a:extLst>
          </p:cNvPr>
          <p:cNvSpPr/>
          <p:nvPr/>
        </p:nvSpPr>
        <p:spPr>
          <a:xfrm rot="16200000">
            <a:off x="2631108" y="3765664"/>
            <a:ext cx="344526" cy="1632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下 59">
            <a:extLst>
              <a:ext uri="{FF2B5EF4-FFF2-40B4-BE49-F238E27FC236}">
                <a16:creationId xmlns:a16="http://schemas.microsoft.com/office/drawing/2014/main" id="{EE14C5C9-F2A3-41B1-946A-50E67C490019}"/>
              </a:ext>
            </a:extLst>
          </p:cNvPr>
          <p:cNvSpPr/>
          <p:nvPr/>
        </p:nvSpPr>
        <p:spPr>
          <a:xfrm rot="16200000">
            <a:off x="2848717" y="5060509"/>
            <a:ext cx="384750" cy="1132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 name="図 62">
            <a:extLst>
              <a:ext uri="{FF2B5EF4-FFF2-40B4-BE49-F238E27FC236}">
                <a16:creationId xmlns:a16="http://schemas.microsoft.com/office/drawing/2014/main" id="{C6066E1B-16E0-4536-9F4C-AB82215591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41092" y="2668386"/>
            <a:ext cx="6811592" cy="366299"/>
          </a:xfrm>
          <a:prstGeom prst="rect">
            <a:avLst/>
          </a:prstGeom>
        </p:spPr>
      </p:pic>
    </p:spTree>
    <p:extLst>
      <p:ext uri="{BB962C8B-B14F-4D97-AF65-F5344CB8AC3E}">
        <p14:creationId xmlns:p14="http://schemas.microsoft.com/office/powerpoint/2010/main" val="193597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inVertical)">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500" fill="hold"/>
                                        <p:tgtEl>
                                          <p:spTgt spid="57"/>
                                        </p:tgtEl>
                                        <p:attrNameLst>
                                          <p:attrName>ppt_x</p:attrName>
                                        </p:attrNameLst>
                                      </p:cBhvr>
                                      <p:tavLst>
                                        <p:tav tm="0">
                                          <p:val>
                                            <p:strVal val="0-#ppt_w/2"/>
                                          </p:val>
                                        </p:tav>
                                        <p:tav tm="100000">
                                          <p:val>
                                            <p:strVal val="#ppt_x"/>
                                          </p:val>
                                        </p:tav>
                                      </p:tavLst>
                                    </p:anim>
                                    <p:anim calcmode="lin" valueType="num">
                                      <p:cBhvr additive="base">
                                        <p:cTn id="27"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0-#ppt_w/2"/>
                                          </p:val>
                                        </p:tav>
                                        <p:tav tm="100000">
                                          <p:val>
                                            <p:strVal val="#ppt_x"/>
                                          </p:val>
                                        </p:tav>
                                      </p:tavLst>
                                    </p:anim>
                                    <p:anim calcmode="lin" valueType="num">
                                      <p:cBhvr additive="base">
                                        <p:cTn id="33" dur="500" fill="hold"/>
                                        <p:tgtEl>
                                          <p:spTgt spid="2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0-#ppt_w/2"/>
                                          </p:val>
                                        </p:tav>
                                        <p:tav tm="100000">
                                          <p:val>
                                            <p:strVal val="#ppt_x"/>
                                          </p:val>
                                        </p:tav>
                                      </p:tavLst>
                                    </p:anim>
                                    <p:anim calcmode="lin" valueType="num">
                                      <p:cBhvr additive="base">
                                        <p:cTn id="37"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0-#ppt_w/2"/>
                                          </p:val>
                                        </p:tav>
                                        <p:tav tm="100000">
                                          <p:val>
                                            <p:strVal val="#ppt_x"/>
                                          </p:val>
                                        </p:tav>
                                      </p:tavLst>
                                    </p:anim>
                                    <p:anim calcmode="lin" valueType="num">
                                      <p:cBhvr additive="base">
                                        <p:cTn id="43" dur="500" fill="hold"/>
                                        <p:tgtEl>
                                          <p:spTgt spid="4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500" fill="hold"/>
                                        <p:tgtEl>
                                          <p:spTgt spid="60"/>
                                        </p:tgtEl>
                                        <p:attrNameLst>
                                          <p:attrName>ppt_x</p:attrName>
                                        </p:attrNameLst>
                                      </p:cBhvr>
                                      <p:tavLst>
                                        <p:tav tm="0">
                                          <p:val>
                                            <p:strVal val="0-#ppt_w/2"/>
                                          </p:val>
                                        </p:tav>
                                        <p:tav tm="100000">
                                          <p:val>
                                            <p:strVal val="#ppt_x"/>
                                          </p:val>
                                        </p:tav>
                                      </p:tavLst>
                                    </p:anim>
                                    <p:anim calcmode="lin" valueType="num">
                                      <p:cBhvr additive="base">
                                        <p:cTn id="47"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0-#ppt_w/2"/>
                                          </p:val>
                                        </p:tav>
                                        <p:tav tm="100000">
                                          <p:val>
                                            <p:strVal val="#ppt_x"/>
                                          </p:val>
                                        </p:tav>
                                      </p:tavLst>
                                    </p:anim>
                                    <p:anim calcmode="lin" valueType="num">
                                      <p:cBhvr additive="base">
                                        <p:cTn id="53" dur="500" fill="hold"/>
                                        <p:tgtEl>
                                          <p:spTgt spid="17"/>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500" fill="hold"/>
                                        <p:tgtEl>
                                          <p:spTgt spid="58"/>
                                        </p:tgtEl>
                                        <p:attrNameLst>
                                          <p:attrName>ppt_x</p:attrName>
                                        </p:attrNameLst>
                                      </p:cBhvr>
                                      <p:tavLst>
                                        <p:tav tm="0">
                                          <p:val>
                                            <p:strVal val="0-#ppt_w/2"/>
                                          </p:val>
                                        </p:tav>
                                        <p:tav tm="100000">
                                          <p:val>
                                            <p:strVal val="#ppt_x"/>
                                          </p:val>
                                        </p:tav>
                                      </p:tavLst>
                                    </p:anim>
                                    <p:anim calcmode="lin" valueType="num">
                                      <p:cBhvr additive="base">
                                        <p:cTn id="57"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7" grpId="0" animBg="1"/>
      <p:bldP spid="58" grpId="0" animBg="1"/>
      <p:bldP spid="59" grpId="0" animBg="1"/>
      <p:bldP spid="6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F813D7-683C-4129-BBA7-9FD9B9D4BFE2}"/>
              </a:ext>
            </a:extLst>
          </p:cNvPr>
          <p:cNvSpPr>
            <a:spLocks noGrp="1"/>
          </p:cNvSpPr>
          <p:nvPr>
            <p:ph type="title"/>
          </p:nvPr>
        </p:nvSpPr>
        <p:spPr>
          <a:xfrm>
            <a:off x="838200" y="365125"/>
            <a:ext cx="10515600" cy="832079"/>
          </a:xfrm>
        </p:spPr>
        <p:txBody>
          <a:bodyPr/>
          <a:lstStyle/>
          <a:p>
            <a:r>
              <a:rPr kumimoji="1" lang="ja-JP" altLang="en-US" dirty="0"/>
              <a:t>コース</a:t>
            </a:r>
            <a:r>
              <a:rPr kumimoji="1" lang="en-US" altLang="ja-JP" dirty="0"/>
              <a:t>8:</a:t>
            </a:r>
            <a:r>
              <a:rPr kumimoji="1" lang="ja-JP" altLang="en-US" dirty="0"/>
              <a:t>ライントレース</a:t>
            </a:r>
            <a:r>
              <a:rPr kumimoji="1" lang="en-US" altLang="ja-JP" dirty="0"/>
              <a:t>(</a:t>
            </a:r>
            <a:r>
              <a:rPr kumimoji="1" lang="ja-JP" altLang="en-US" dirty="0"/>
              <a:t>左回り</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EFF6D95F-EA93-4F18-98B2-2768D5809422}"/>
              </a:ext>
            </a:extLst>
          </p:cNvPr>
          <p:cNvSpPr>
            <a:spLocks noGrp="1"/>
          </p:cNvSpPr>
          <p:nvPr>
            <p:ph idx="1"/>
          </p:nvPr>
        </p:nvSpPr>
        <p:spPr>
          <a:xfrm>
            <a:off x="838200" y="1197204"/>
            <a:ext cx="10515600" cy="5203595"/>
          </a:xfrm>
        </p:spPr>
        <p:txBody>
          <a:bodyPr>
            <a:normAutofit fontScale="92500" lnSpcReduction="10000"/>
          </a:bodyPr>
          <a:lstStyle/>
          <a:p>
            <a:r>
              <a:rPr kumimoji="1" lang="ja-JP" altLang="en-US" dirty="0"/>
              <a:t>さっきのコースと同じかんがえ</a:t>
            </a:r>
            <a:r>
              <a:rPr lang="ja-JP" altLang="en-US" dirty="0"/>
              <a:t>かたでクリアできますが、センサのタイプが変わっています。</a:t>
            </a:r>
            <a:endParaRPr lang="en-US" altLang="ja-JP" dirty="0"/>
          </a:p>
          <a:p>
            <a:endParaRPr lang="en-US" altLang="ja-JP" dirty="0"/>
          </a:p>
          <a:p>
            <a:endParaRPr lang="en-US" altLang="ja-JP" dirty="0"/>
          </a:p>
          <a:p>
            <a:pPr marL="0" indent="0">
              <a:buNone/>
            </a:pPr>
            <a:endParaRPr lang="en-US" altLang="ja-JP" dirty="0"/>
          </a:p>
          <a:p>
            <a:r>
              <a:rPr kumimoji="1" lang="ja-JP" altLang="en-US" dirty="0"/>
              <a:t>ということは、</a:t>
            </a:r>
            <a:endParaRPr kumimoji="1" lang="en-US" altLang="ja-JP" dirty="0"/>
          </a:p>
          <a:p>
            <a:pPr lvl="1"/>
            <a:r>
              <a:rPr kumimoji="1" lang="ja-JP" altLang="en-US" dirty="0"/>
              <a:t>センサがどっちも線を見ていない時にまっすぐ進む</a:t>
            </a:r>
            <a:endParaRPr kumimoji="1" lang="en-US" altLang="ja-JP" dirty="0"/>
          </a:p>
          <a:p>
            <a:pPr lvl="1"/>
            <a:r>
              <a:rPr lang="ja-JP" altLang="en-US" dirty="0"/>
              <a:t>センサ①、センサ②のどちらかで線が見えたら、そっちが</a:t>
            </a:r>
            <a:r>
              <a:rPr lang="ja-JP" altLang="en-US" dirty="0" err="1"/>
              <a:t>わに</a:t>
            </a:r>
            <a:r>
              <a:rPr lang="ja-JP" altLang="en-US" dirty="0"/>
              <a:t>曲がる</a:t>
            </a:r>
            <a:endParaRPr lang="en-US" altLang="ja-JP" dirty="0"/>
          </a:p>
          <a:p>
            <a:r>
              <a:rPr kumimoji="1" lang="ja-JP" altLang="en-US" dirty="0"/>
              <a:t>という方法でライントレースできます。</a:t>
            </a:r>
            <a:endParaRPr kumimoji="1" lang="en-US" altLang="ja-JP" dirty="0"/>
          </a:p>
          <a:p>
            <a:r>
              <a:rPr lang="ja-JP" altLang="en-US" dirty="0"/>
              <a:t>ゴールはどうやって見つける？</a:t>
            </a:r>
            <a:endParaRPr lang="en-US" altLang="ja-JP" dirty="0"/>
          </a:p>
          <a:p>
            <a:pPr lvl="1"/>
            <a:r>
              <a:rPr kumimoji="1" lang="ja-JP" altLang="en-US" dirty="0"/>
              <a:t>ゴールちかくのラインを見てみると、幅が広くなっている</a:t>
            </a:r>
            <a:endParaRPr kumimoji="1" lang="en-US" altLang="ja-JP" dirty="0"/>
          </a:p>
          <a:p>
            <a:pPr lvl="1"/>
            <a:r>
              <a:rPr lang="ja-JP" altLang="en-US" dirty="0"/>
              <a:t>これを</a:t>
            </a:r>
            <a:r>
              <a:rPr lang="ja-JP" altLang="en-US" dirty="0" err="1"/>
              <a:t>りよう</a:t>
            </a:r>
            <a:r>
              <a:rPr lang="ja-JP" altLang="en-US" dirty="0"/>
              <a:t>して、「どっちのセンサも線を見ている」ばあいにゴールとかんがえます。</a:t>
            </a:r>
            <a:endParaRPr kumimoji="1" lang="ja-JP" altLang="en-US" dirty="0"/>
          </a:p>
        </p:txBody>
      </p:sp>
      <p:pic>
        <p:nvPicPr>
          <p:cNvPr id="4" name="図 3">
            <a:extLst>
              <a:ext uri="{FF2B5EF4-FFF2-40B4-BE49-F238E27FC236}">
                <a16:creationId xmlns:a16="http://schemas.microsoft.com/office/drawing/2014/main" id="{394560D0-5EDC-4AE9-931E-AF49C7E713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75348" y="1936684"/>
            <a:ext cx="1099214" cy="1187151"/>
          </a:xfrm>
          <a:prstGeom prst="rect">
            <a:avLst/>
          </a:prstGeom>
        </p:spPr>
      </p:pic>
      <p:pic>
        <p:nvPicPr>
          <p:cNvPr id="5" name="図 4">
            <a:extLst>
              <a:ext uri="{FF2B5EF4-FFF2-40B4-BE49-F238E27FC236}">
                <a16:creationId xmlns:a16="http://schemas.microsoft.com/office/drawing/2014/main" id="{8B6964CD-5940-4E66-A55F-8821343532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26741" y="1951342"/>
            <a:ext cx="1071122" cy="1157836"/>
          </a:xfrm>
          <a:prstGeom prst="rect">
            <a:avLst/>
          </a:prstGeom>
        </p:spPr>
      </p:pic>
      <p:sp>
        <p:nvSpPr>
          <p:cNvPr id="6" name="四角形: 角を丸くする 5">
            <a:extLst>
              <a:ext uri="{FF2B5EF4-FFF2-40B4-BE49-F238E27FC236}">
                <a16:creationId xmlns:a16="http://schemas.microsoft.com/office/drawing/2014/main" id="{87A7BCE2-9313-4F37-BA8C-46EAA2DF2A4E}"/>
              </a:ext>
            </a:extLst>
          </p:cNvPr>
          <p:cNvSpPr/>
          <p:nvPr/>
        </p:nvSpPr>
        <p:spPr>
          <a:xfrm>
            <a:off x="4226741" y="3158260"/>
            <a:ext cx="1029274" cy="3449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a:t>コース</a:t>
            </a:r>
            <a:r>
              <a:rPr lang="en-US" altLang="ja-JP" sz="1600" dirty="0"/>
              <a:t>7</a:t>
            </a:r>
            <a:endParaRPr kumimoji="1" lang="ja-JP" altLang="en-US" sz="1600" dirty="0"/>
          </a:p>
        </p:txBody>
      </p:sp>
      <p:sp>
        <p:nvSpPr>
          <p:cNvPr id="7" name="四角形: 角を丸くする 6">
            <a:extLst>
              <a:ext uri="{FF2B5EF4-FFF2-40B4-BE49-F238E27FC236}">
                <a16:creationId xmlns:a16="http://schemas.microsoft.com/office/drawing/2014/main" id="{507D8211-384E-4458-ABE3-58386A05B123}"/>
              </a:ext>
            </a:extLst>
          </p:cNvPr>
          <p:cNvSpPr/>
          <p:nvPr/>
        </p:nvSpPr>
        <p:spPr>
          <a:xfrm>
            <a:off x="8275348" y="3172917"/>
            <a:ext cx="1029274" cy="3449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a:t>コース</a:t>
            </a:r>
            <a:r>
              <a:rPr lang="en-US" altLang="ja-JP" sz="1600" dirty="0"/>
              <a:t>8</a:t>
            </a:r>
            <a:endParaRPr kumimoji="1" lang="ja-JP" altLang="en-US" sz="1600" dirty="0"/>
          </a:p>
        </p:txBody>
      </p:sp>
      <p:sp>
        <p:nvSpPr>
          <p:cNvPr id="8" name="吹き出し: 角を丸めた四角形 7">
            <a:extLst>
              <a:ext uri="{FF2B5EF4-FFF2-40B4-BE49-F238E27FC236}">
                <a16:creationId xmlns:a16="http://schemas.microsoft.com/office/drawing/2014/main" id="{14546F47-1924-495E-8EE5-672EF41960FB}"/>
              </a:ext>
            </a:extLst>
          </p:cNvPr>
          <p:cNvSpPr/>
          <p:nvPr/>
        </p:nvSpPr>
        <p:spPr>
          <a:xfrm>
            <a:off x="1715679" y="1951342"/>
            <a:ext cx="2347000" cy="996090"/>
          </a:xfrm>
          <a:prstGeom prst="wedgeRoundRectCallout">
            <a:avLst>
              <a:gd name="adj1" fmla="val 73110"/>
              <a:gd name="adj2" fmla="val -39368"/>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センサがしょう</a:t>
            </a:r>
            <a:r>
              <a:rPr lang="ja-JP" altLang="en-US" sz="1600" dirty="0" err="1"/>
              <a:t>めんに</a:t>
            </a:r>
            <a:r>
              <a:rPr lang="ja-JP" altLang="en-US" sz="1600" dirty="0"/>
              <a:t>付いていて、どちらも</a:t>
            </a:r>
            <a:endParaRPr lang="en-US" altLang="ja-JP" sz="1600" dirty="0"/>
          </a:p>
          <a:p>
            <a:pPr algn="ctr"/>
            <a:r>
              <a:rPr lang="ja-JP" altLang="en-US" sz="1600" dirty="0"/>
              <a:t>線の上にある</a:t>
            </a:r>
            <a:endParaRPr kumimoji="1" lang="ja-JP" altLang="en-US" sz="1400" dirty="0"/>
          </a:p>
        </p:txBody>
      </p:sp>
      <p:sp>
        <p:nvSpPr>
          <p:cNvPr id="9" name="吹き出し: 角を丸めた四角形 8">
            <a:extLst>
              <a:ext uri="{FF2B5EF4-FFF2-40B4-BE49-F238E27FC236}">
                <a16:creationId xmlns:a16="http://schemas.microsoft.com/office/drawing/2014/main" id="{FA0C25A8-10F5-41A2-8396-7B9F89F65D92}"/>
              </a:ext>
            </a:extLst>
          </p:cNvPr>
          <p:cNvSpPr/>
          <p:nvPr/>
        </p:nvSpPr>
        <p:spPr>
          <a:xfrm>
            <a:off x="5707022" y="1951342"/>
            <a:ext cx="2347000" cy="996090"/>
          </a:xfrm>
          <a:prstGeom prst="wedgeRoundRectCallout">
            <a:avLst>
              <a:gd name="adj1" fmla="val 73110"/>
              <a:gd name="adj2" fmla="val -39368"/>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dirty="0"/>
              <a:t>センサがななめまえに付いていて、どちらも</a:t>
            </a:r>
            <a:endParaRPr lang="en-US" altLang="ja-JP" sz="1600" dirty="0"/>
          </a:p>
          <a:p>
            <a:pPr algn="ctr"/>
            <a:r>
              <a:rPr lang="ja-JP" altLang="en-US" sz="1600" dirty="0"/>
              <a:t>線の外にある</a:t>
            </a:r>
            <a:endParaRPr kumimoji="1" lang="ja-JP" altLang="en-US" sz="1400" dirty="0"/>
          </a:p>
        </p:txBody>
      </p:sp>
      <p:sp>
        <p:nvSpPr>
          <p:cNvPr id="10" name="四角形: 角を丸くする 9">
            <a:extLst>
              <a:ext uri="{FF2B5EF4-FFF2-40B4-BE49-F238E27FC236}">
                <a16:creationId xmlns:a16="http://schemas.microsoft.com/office/drawing/2014/main" id="{C89FB463-AFB7-4762-B70D-F30BDA6CF761}"/>
              </a:ext>
            </a:extLst>
          </p:cNvPr>
          <p:cNvSpPr/>
          <p:nvPr/>
        </p:nvSpPr>
        <p:spPr>
          <a:xfrm>
            <a:off x="1641884" y="6135766"/>
            <a:ext cx="8539432" cy="6282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t>これが一番むずかしいコース！</a:t>
            </a:r>
            <a:endParaRPr kumimoji="1" lang="en-US" altLang="ja-JP" dirty="0"/>
          </a:p>
          <a:p>
            <a:pPr algn="ctr"/>
            <a:r>
              <a:rPr kumimoji="1" lang="ja-JP" altLang="en-US" dirty="0"/>
              <a:t>これまでのじゅぎょうをおもいだして、ノーヒントでがんばってみよう！</a:t>
            </a:r>
          </a:p>
        </p:txBody>
      </p:sp>
    </p:spTree>
    <p:extLst>
      <p:ext uri="{BB962C8B-B14F-4D97-AF65-F5344CB8AC3E}">
        <p14:creationId xmlns:p14="http://schemas.microsoft.com/office/powerpoint/2010/main" val="253459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500"/>
                                        <p:tgtEl>
                                          <p:spTgt spid="3">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animEffect transition="in" filter="fade">
                                      <p:cBhvr>
                                        <p:cTn id="7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0EBEE7-CA8F-41CC-B314-B330E2F81FF1}"/>
              </a:ext>
            </a:extLst>
          </p:cNvPr>
          <p:cNvSpPr>
            <a:spLocks noGrp="1"/>
          </p:cNvSpPr>
          <p:nvPr>
            <p:ph type="title"/>
          </p:nvPr>
        </p:nvSpPr>
        <p:spPr/>
        <p:txBody>
          <a:bodyPr/>
          <a:lstStyle/>
          <a:p>
            <a:r>
              <a:rPr kumimoji="1" lang="ja-JP" altLang="en-US" dirty="0"/>
              <a:t>さいごに</a:t>
            </a:r>
          </a:p>
        </p:txBody>
      </p:sp>
      <p:sp>
        <p:nvSpPr>
          <p:cNvPr id="3" name="コンテンツ プレースホルダー 2">
            <a:extLst>
              <a:ext uri="{FF2B5EF4-FFF2-40B4-BE49-F238E27FC236}">
                <a16:creationId xmlns:a16="http://schemas.microsoft.com/office/drawing/2014/main" id="{22B38BE2-59F3-4EB6-9D19-CDCE1DCDCDD3}"/>
              </a:ext>
            </a:extLst>
          </p:cNvPr>
          <p:cNvSpPr>
            <a:spLocks noGrp="1"/>
          </p:cNvSpPr>
          <p:nvPr>
            <p:ph idx="1"/>
          </p:nvPr>
        </p:nvSpPr>
        <p:spPr/>
        <p:txBody>
          <a:bodyPr>
            <a:normAutofit/>
          </a:bodyPr>
          <a:lstStyle/>
          <a:p>
            <a:r>
              <a:rPr kumimoji="1" lang="ja-JP" altLang="en-US" dirty="0"/>
              <a:t>授業はこれでおわりです。</a:t>
            </a:r>
            <a:r>
              <a:rPr kumimoji="1" lang="en-US" altLang="ja-JP" dirty="0"/>
              <a:t>3</a:t>
            </a:r>
            <a:r>
              <a:rPr lang="ja-JP" altLang="en-US" dirty="0"/>
              <a:t>じかんかけて、プログラミング的思考について</a:t>
            </a:r>
            <a:r>
              <a:rPr lang="ja-JP" altLang="en-US" dirty="0" err="1"/>
              <a:t>せ</a:t>
            </a:r>
            <a:r>
              <a:rPr lang="ja-JP" altLang="en-US" dirty="0"/>
              <a:t>つめいしてきましたが、ここでのたいけんはあくまでプログラムの入り口です。</a:t>
            </a:r>
            <a:endParaRPr lang="en-US" altLang="ja-JP" dirty="0"/>
          </a:p>
          <a:p>
            <a:r>
              <a:rPr kumimoji="1" lang="ja-JP" altLang="en-US" dirty="0"/>
              <a:t>世の中には、もっとふくざつで色んなきのうをもつコンピュータやロボットがあふれており、それぞれでプログラムにつかえる</a:t>
            </a:r>
            <a:r>
              <a:rPr kumimoji="1" lang="ja-JP" altLang="en-US" dirty="0" err="1"/>
              <a:t>め</a:t>
            </a:r>
            <a:r>
              <a:rPr kumimoji="1" lang="ja-JP" altLang="en-US" dirty="0"/>
              <a:t>いれいなどがちがいます。</a:t>
            </a:r>
            <a:endParaRPr kumimoji="1" lang="en-US" altLang="ja-JP" dirty="0"/>
          </a:p>
          <a:p>
            <a:pPr marL="457200" lvl="1" indent="0">
              <a:buNone/>
            </a:pPr>
            <a:r>
              <a:rPr lang="ja-JP" altLang="en-US" dirty="0"/>
              <a:t>→今回勉強したことはあまり役に立たない</a:t>
            </a:r>
            <a:r>
              <a:rPr lang="en-US" altLang="ja-JP" dirty="0"/>
              <a:t>!?</a:t>
            </a:r>
          </a:p>
          <a:p>
            <a:r>
              <a:rPr kumimoji="1" lang="ja-JP" altLang="en-US" dirty="0"/>
              <a:t>そんなことはありません。そのちがいもわかった上で、どんなコンピュータに対してもプログラムをかんがえられる</a:t>
            </a:r>
            <a:r>
              <a:rPr lang="ja-JP" altLang="en-US" dirty="0"/>
              <a:t>ことこそが、本当の「プログラミング的思考」なのです。</a:t>
            </a:r>
            <a:endParaRPr kumimoji="1" lang="ja-JP" altLang="en-US" dirty="0"/>
          </a:p>
        </p:txBody>
      </p:sp>
    </p:spTree>
    <p:extLst>
      <p:ext uri="{BB962C8B-B14F-4D97-AF65-F5344CB8AC3E}">
        <p14:creationId xmlns:p14="http://schemas.microsoft.com/office/powerpoint/2010/main" val="100214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C950D73-53DA-4CC3-9BDD-0FFFBCE59F1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70290" y="2095309"/>
            <a:ext cx="3324214" cy="3550116"/>
          </a:xfrm>
          <a:prstGeom prst="rect">
            <a:avLst/>
          </a:prstGeom>
        </p:spPr>
      </p:pic>
      <p:sp>
        <p:nvSpPr>
          <p:cNvPr id="2" name="タイトル 1">
            <a:extLst>
              <a:ext uri="{FF2B5EF4-FFF2-40B4-BE49-F238E27FC236}">
                <a16:creationId xmlns:a16="http://schemas.microsoft.com/office/drawing/2014/main" id="{6B0C8AEE-9AD7-4F8D-9B98-DBD25D95A721}"/>
              </a:ext>
            </a:extLst>
          </p:cNvPr>
          <p:cNvSpPr>
            <a:spLocks noGrp="1"/>
          </p:cNvSpPr>
          <p:nvPr>
            <p:ph type="title"/>
          </p:nvPr>
        </p:nvSpPr>
        <p:spPr>
          <a:xfrm>
            <a:off x="838200" y="162896"/>
            <a:ext cx="10515600" cy="665653"/>
          </a:xfrm>
        </p:spPr>
        <p:txBody>
          <a:bodyPr>
            <a:normAutofit fontScale="90000"/>
          </a:bodyPr>
          <a:lstStyle/>
          <a:p>
            <a:r>
              <a:rPr kumimoji="1" lang="ja-JP" altLang="en-US" dirty="0"/>
              <a:t>おまけ</a:t>
            </a:r>
          </a:p>
        </p:txBody>
      </p:sp>
      <p:sp>
        <p:nvSpPr>
          <p:cNvPr id="3" name="コンテンツ プレースホルダー 2">
            <a:extLst>
              <a:ext uri="{FF2B5EF4-FFF2-40B4-BE49-F238E27FC236}">
                <a16:creationId xmlns:a16="http://schemas.microsoft.com/office/drawing/2014/main" id="{43F66F1A-57F0-4620-A2E9-9CFA80D643BC}"/>
              </a:ext>
            </a:extLst>
          </p:cNvPr>
          <p:cNvSpPr>
            <a:spLocks noGrp="1"/>
          </p:cNvSpPr>
          <p:nvPr>
            <p:ph idx="1"/>
          </p:nvPr>
        </p:nvSpPr>
        <p:spPr>
          <a:xfrm>
            <a:off x="838200" y="828550"/>
            <a:ext cx="10969487" cy="1357698"/>
          </a:xfrm>
        </p:spPr>
        <p:txBody>
          <a:bodyPr/>
          <a:lstStyle/>
          <a:p>
            <a:r>
              <a:rPr lang="ja-JP" altLang="en-US" dirty="0"/>
              <a:t>変換（へんかん）ボタンで、本物のロボット用のプログラムを保存できます。</a:t>
            </a:r>
            <a:endParaRPr lang="en-US" altLang="ja-JP" dirty="0"/>
          </a:p>
          <a:p>
            <a:pPr lvl="1"/>
            <a:r>
              <a:rPr lang="ja-JP" altLang="en-US" dirty="0"/>
              <a:t>つかえるロボット：ビュートレーサー、ビュートローバー（</a:t>
            </a:r>
            <a:r>
              <a:rPr lang="en-US" altLang="ja-JP" dirty="0"/>
              <a:t>H8</a:t>
            </a:r>
            <a:r>
              <a:rPr lang="ja-JP" altLang="en-US" dirty="0"/>
              <a:t>か</a:t>
            </a:r>
            <a:r>
              <a:rPr lang="en-US" altLang="ja-JP" dirty="0"/>
              <a:t>ARM</a:t>
            </a:r>
            <a:r>
              <a:rPr lang="ja-JP" altLang="en-US" dirty="0"/>
              <a:t>）</a:t>
            </a:r>
            <a:endParaRPr lang="en-US" altLang="ja-JP" dirty="0"/>
          </a:p>
        </p:txBody>
      </p:sp>
      <p:sp>
        <p:nvSpPr>
          <p:cNvPr id="4" name="テキスト ボックス 3">
            <a:extLst>
              <a:ext uri="{FF2B5EF4-FFF2-40B4-BE49-F238E27FC236}">
                <a16:creationId xmlns:a16="http://schemas.microsoft.com/office/drawing/2014/main" id="{3DF32229-93CA-4189-A3ED-C38389AF9B2D}"/>
              </a:ext>
            </a:extLst>
          </p:cNvPr>
          <p:cNvSpPr txBox="1"/>
          <p:nvPr/>
        </p:nvSpPr>
        <p:spPr>
          <a:xfrm>
            <a:off x="1977346" y="6048773"/>
            <a:ext cx="8047804" cy="646331"/>
          </a:xfrm>
          <a:prstGeom prst="rect">
            <a:avLst/>
          </a:prstGeom>
          <a:noFill/>
        </p:spPr>
        <p:txBody>
          <a:bodyPr wrap="square" rtlCol="0">
            <a:spAutoFit/>
          </a:bodyPr>
          <a:lstStyle/>
          <a:p>
            <a:r>
              <a:rPr kumimoji="1" lang="en-US" altLang="ja-JP" dirty="0"/>
              <a:t>※</a:t>
            </a:r>
            <a:r>
              <a:rPr kumimoji="1" lang="ja-JP" altLang="en-US" dirty="0"/>
              <a:t>シミュレータと本物のロボットはセンサやモータのはやさがちがうので、変換したプログラムはちゃんとちょうせいしましょう！</a:t>
            </a:r>
          </a:p>
        </p:txBody>
      </p:sp>
      <p:pic>
        <p:nvPicPr>
          <p:cNvPr id="1026" name="Picture 2" descr="http://vstone.co.jp/products/beauto_racer/img/img_gallery_photo01_big.jpg">
            <a:extLst>
              <a:ext uri="{FF2B5EF4-FFF2-40B4-BE49-F238E27FC236}">
                <a16:creationId xmlns:a16="http://schemas.microsoft.com/office/drawing/2014/main" id="{FCC3AC24-E78A-4E31-9D2C-1F3A0E6C01EC}"/>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20011" y="3843933"/>
            <a:ext cx="1576605" cy="1228025"/>
          </a:xfrm>
          <a:prstGeom prst="rect">
            <a:avLst/>
          </a:prstGeom>
          <a:noFill/>
          <a:extLst>
            <a:ext uri="{909E8E84-426E-40DD-AFC4-6F175D3DCCD1}">
              <a14:hiddenFill xmlns:a14="http://schemas.microsoft.com/office/drawing/2010/main">
                <a:solidFill>
                  <a:srgbClr val="FFFFFF"/>
                </a:solidFill>
              </a14:hiddenFill>
            </a:ext>
          </a:extLst>
        </p:spPr>
      </p:pic>
      <p:sp>
        <p:nvSpPr>
          <p:cNvPr id="6" name="吹き出し: 角を丸めた四角形 5">
            <a:extLst>
              <a:ext uri="{FF2B5EF4-FFF2-40B4-BE49-F238E27FC236}">
                <a16:creationId xmlns:a16="http://schemas.microsoft.com/office/drawing/2014/main" id="{4E42D994-B548-4F33-A38D-097ED78A59C0}"/>
              </a:ext>
            </a:extLst>
          </p:cNvPr>
          <p:cNvSpPr/>
          <p:nvPr/>
        </p:nvSpPr>
        <p:spPr>
          <a:xfrm>
            <a:off x="477599" y="5149039"/>
            <a:ext cx="1645925" cy="305616"/>
          </a:xfrm>
          <a:prstGeom prst="wedgeRoundRectCallout">
            <a:avLst>
              <a:gd name="adj1" fmla="val -19282"/>
              <a:gd name="adj2" fmla="val -10111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dirty="0"/>
              <a:t>ビュートレーサー</a:t>
            </a:r>
          </a:p>
        </p:txBody>
      </p:sp>
      <p:pic>
        <p:nvPicPr>
          <p:cNvPr id="1028" name="Picture 4" descr="http://vstone.co.jp/products/beauto_rover/img/rvarm.jpg">
            <a:extLst>
              <a:ext uri="{FF2B5EF4-FFF2-40B4-BE49-F238E27FC236}">
                <a16:creationId xmlns:a16="http://schemas.microsoft.com/office/drawing/2014/main" id="{C972FF57-25F2-4860-8457-CB4000E66043}"/>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266642" y="3871342"/>
            <a:ext cx="1645925" cy="1231512"/>
          </a:xfrm>
          <a:prstGeom prst="rect">
            <a:avLst/>
          </a:prstGeom>
          <a:noFill/>
          <a:extLst>
            <a:ext uri="{909E8E84-426E-40DD-AFC4-6F175D3DCCD1}">
              <a14:hiddenFill xmlns:a14="http://schemas.microsoft.com/office/drawing/2010/main">
                <a:solidFill>
                  <a:srgbClr val="FFFFFF"/>
                </a:solidFill>
              </a14:hiddenFill>
            </a:ext>
          </a:extLst>
        </p:spPr>
      </p:pic>
      <p:sp>
        <p:nvSpPr>
          <p:cNvPr id="8" name="吹き出し: 角を丸めた四角形 7">
            <a:extLst>
              <a:ext uri="{FF2B5EF4-FFF2-40B4-BE49-F238E27FC236}">
                <a16:creationId xmlns:a16="http://schemas.microsoft.com/office/drawing/2014/main" id="{03782443-30A3-4F05-8E37-14C55C79495B}"/>
              </a:ext>
            </a:extLst>
          </p:cNvPr>
          <p:cNvSpPr/>
          <p:nvPr/>
        </p:nvSpPr>
        <p:spPr>
          <a:xfrm>
            <a:off x="2239734" y="5149039"/>
            <a:ext cx="1645925" cy="305616"/>
          </a:xfrm>
          <a:prstGeom prst="wedgeRoundRectCallout">
            <a:avLst>
              <a:gd name="adj1" fmla="val -19282"/>
              <a:gd name="adj2" fmla="val -10111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dirty="0"/>
              <a:t>ビュートローバー</a:t>
            </a:r>
          </a:p>
        </p:txBody>
      </p:sp>
      <p:pic>
        <p:nvPicPr>
          <p:cNvPr id="5" name="図 4">
            <a:extLst>
              <a:ext uri="{FF2B5EF4-FFF2-40B4-BE49-F238E27FC236}">
                <a16:creationId xmlns:a16="http://schemas.microsoft.com/office/drawing/2014/main" id="{5CDDFB1D-EEED-4638-92FA-1ECD7B23EE0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88397" y="2186248"/>
            <a:ext cx="1647615" cy="1090976"/>
          </a:xfrm>
          <a:prstGeom prst="rect">
            <a:avLst/>
          </a:prstGeom>
        </p:spPr>
      </p:pic>
      <p:sp>
        <p:nvSpPr>
          <p:cNvPr id="10" name="吹き出し: 角を丸めた四角形 9">
            <a:extLst>
              <a:ext uri="{FF2B5EF4-FFF2-40B4-BE49-F238E27FC236}">
                <a16:creationId xmlns:a16="http://schemas.microsoft.com/office/drawing/2014/main" id="{39279E1C-4ABA-4E8D-AFEA-58DF1E1C89C4}"/>
              </a:ext>
            </a:extLst>
          </p:cNvPr>
          <p:cNvSpPr/>
          <p:nvPr/>
        </p:nvSpPr>
        <p:spPr>
          <a:xfrm>
            <a:off x="838200" y="3044397"/>
            <a:ext cx="1716038" cy="558023"/>
          </a:xfrm>
          <a:prstGeom prst="wedgeRoundRectCallout">
            <a:avLst>
              <a:gd name="adj1" fmla="val -16039"/>
              <a:gd name="adj2" fmla="val -81162"/>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400" dirty="0"/>
              <a:t>変換（へんかん）ボタン</a:t>
            </a:r>
            <a:endParaRPr kumimoji="1" lang="ja-JP" altLang="en-US" sz="1400" dirty="0"/>
          </a:p>
        </p:txBody>
      </p:sp>
      <p:pic>
        <p:nvPicPr>
          <p:cNvPr id="7" name="図 6">
            <a:extLst>
              <a:ext uri="{FF2B5EF4-FFF2-40B4-BE49-F238E27FC236}">
                <a16:creationId xmlns:a16="http://schemas.microsoft.com/office/drawing/2014/main" id="{42657E34-45DC-4CED-BDC6-8C92789DEF8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148886" y="2667140"/>
            <a:ext cx="2592125" cy="2111433"/>
          </a:xfrm>
          <a:prstGeom prst="rect">
            <a:avLst/>
          </a:prstGeom>
        </p:spPr>
      </p:pic>
      <p:sp>
        <p:nvSpPr>
          <p:cNvPr id="12" name="吹き出し: 角を丸めた四角形 11">
            <a:extLst>
              <a:ext uri="{FF2B5EF4-FFF2-40B4-BE49-F238E27FC236}">
                <a16:creationId xmlns:a16="http://schemas.microsoft.com/office/drawing/2014/main" id="{DAA3A2A5-A482-488D-9D3B-021736AE0114}"/>
              </a:ext>
            </a:extLst>
          </p:cNvPr>
          <p:cNvSpPr/>
          <p:nvPr/>
        </p:nvSpPr>
        <p:spPr>
          <a:xfrm>
            <a:off x="4239697" y="4897435"/>
            <a:ext cx="2366142" cy="646330"/>
          </a:xfrm>
          <a:prstGeom prst="wedgeRoundRectCallout">
            <a:avLst>
              <a:gd name="adj1" fmla="val -21298"/>
              <a:gd name="adj2" fmla="val -85118"/>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dirty="0"/>
              <a:t>プログラムランドで作ったプログラムが</a:t>
            </a:r>
            <a:r>
              <a:rPr kumimoji="1" lang="en-US" altLang="ja-JP" sz="1400" dirty="0"/>
              <a:t>…</a:t>
            </a:r>
            <a:endParaRPr kumimoji="1" lang="ja-JP" altLang="en-US" sz="1400" dirty="0"/>
          </a:p>
        </p:txBody>
      </p:sp>
      <p:sp>
        <p:nvSpPr>
          <p:cNvPr id="13" name="矢印: 右 12">
            <a:extLst>
              <a:ext uri="{FF2B5EF4-FFF2-40B4-BE49-F238E27FC236}">
                <a16:creationId xmlns:a16="http://schemas.microsoft.com/office/drawing/2014/main" id="{D2218D6A-FAAC-4BD8-BEA1-CFF774972D51}"/>
              </a:ext>
            </a:extLst>
          </p:cNvPr>
          <p:cNvSpPr/>
          <p:nvPr/>
        </p:nvSpPr>
        <p:spPr>
          <a:xfrm>
            <a:off x="6862919" y="3599570"/>
            <a:ext cx="416560"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4" name="吹き出し: 角を丸めた四角形 13">
            <a:extLst>
              <a:ext uri="{FF2B5EF4-FFF2-40B4-BE49-F238E27FC236}">
                <a16:creationId xmlns:a16="http://schemas.microsoft.com/office/drawing/2014/main" id="{A7C2B765-3C06-4457-8A2A-E19F21A7F14D}"/>
              </a:ext>
            </a:extLst>
          </p:cNvPr>
          <p:cNvSpPr/>
          <p:nvPr/>
        </p:nvSpPr>
        <p:spPr>
          <a:xfrm>
            <a:off x="9663204" y="5200769"/>
            <a:ext cx="2244221" cy="646330"/>
          </a:xfrm>
          <a:prstGeom prst="wedgeRoundRectCallout">
            <a:avLst>
              <a:gd name="adj1" fmla="val -51078"/>
              <a:gd name="adj2" fmla="val -94960"/>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dirty="0"/>
              <a:t>それぞれのロボット用のソフトで読み込める！</a:t>
            </a:r>
          </a:p>
        </p:txBody>
      </p:sp>
    </p:spTree>
    <p:extLst>
      <p:ext uri="{BB962C8B-B14F-4D97-AF65-F5344CB8AC3E}">
        <p14:creationId xmlns:p14="http://schemas.microsoft.com/office/powerpoint/2010/main" val="428963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6D9D085-6A43-42CC-A342-1A83FFBCB7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86617" y="3212745"/>
            <a:ext cx="6901557" cy="3279178"/>
          </a:xfrm>
          <a:prstGeom prst="rect">
            <a:avLst/>
          </a:prstGeom>
        </p:spPr>
      </p:pic>
      <p:sp>
        <p:nvSpPr>
          <p:cNvPr id="2" name="タイトル 1">
            <a:extLst>
              <a:ext uri="{FF2B5EF4-FFF2-40B4-BE49-F238E27FC236}">
                <a16:creationId xmlns:a16="http://schemas.microsoft.com/office/drawing/2014/main" id="{DEDF3C31-9727-4689-A727-EF1359A254B8}"/>
              </a:ext>
            </a:extLst>
          </p:cNvPr>
          <p:cNvSpPr>
            <a:spLocks noGrp="1"/>
          </p:cNvSpPr>
          <p:nvPr>
            <p:ph type="title"/>
          </p:nvPr>
        </p:nvSpPr>
        <p:spPr/>
        <p:txBody>
          <a:bodyPr/>
          <a:lstStyle/>
          <a:p>
            <a:r>
              <a:rPr kumimoji="1" lang="ja-JP" altLang="en-US" dirty="0"/>
              <a:t>プログラムランドを始めよう！</a:t>
            </a:r>
          </a:p>
        </p:txBody>
      </p:sp>
      <p:sp>
        <p:nvSpPr>
          <p:cNvPr id="3" name="コンテンツ プレースホルダー 2">
            <a:extLst>
              <a:ext uri="{FF2B5EF4-FFF2-40B4-BE49-F238E27FC236}">
                <a16:creationId xmlns:a16="http://schemas.microsoft.com/office/drawing/2014/main" id="{B90BC35E-9909-4287-A033-4E5B4BAD439A}"/>
              </a:ext>
            </a:extLst>
          </p:cNvPr>
          <p:cNvSpPr>
            <a:spLocks noGrp="1"/>
          </p:cNvSpPr>
          <p:nvPr>
            <p:ph idx="1"/>
          </p:nvPr>
        </p:nvSpPr>
        <p:spPr>
          <a:xfrm>
            <a:off x="746760" y="1476255"/>
            <a:ext cx="10515600" cy="4351338"/>
          </a:xfrm>
        </p:spPr>
        <p:txBody>
          <a:bodyPr/>
          <a:lstStyle/>
          <a:p>
            <a:r>
              <a:rPr kumimoji="1" lang="ja-JP" altLang="en-US" dirty="0"/>
              <a:t>↓の</a:t>
            </a:r>
            <a:r>
              <a:rPr kumimoji="1" lang="en-US" altLang="ja-JP" dirty="0"/>
              <a:t>URL</a:t>
            </a:r>
            <a:r>
              <a:rPr kumimoji="1" lang="ja-JP" altLang="en-US" dirty="0"/>
              <a:t>にアクセス！ちゃんと画面が表示されるかかくにん！</a:t>
            </a:r>
            <a:endParaRPr kumimoji="1" lang="en-US" altLang="ja-JP" dirty="0"/>
          </a:p>
          <a:p>
            <a:pPr marL="457200" lvl="1" indent="0">
              <a:buNone/>
            </a:pPr>
            <a:r>
              <a:rPr lang="en-US" altLang="ja-JP" dirty="0">
                <a:hlinkClick r:id="rId3"/>
              </a:rPr>
              <a:t>http://www.vstone.co.jp/programland/</a:t>
            </a:r>
            <a:endParaRPr lang="en-US" altLang="ja-JP" dirty="0"/>
          </a:p>
        </p:txBody>
      </p:sp>
      <p:sp>
        <p:nvSpPr>
          <p:cNvPr id="4" name="正方形/長方形 3">
            <a:extLst>
              <a:ext uri="{FF2B5EF4-FFF2-40B4-BE49-F238E27FC236}">
                <a16:creationId xmlns:a16="http://schemas.microsoft.com/office/drawing/2014/main" id="{6CF22BE3-D7F8-4820-A7B1-94B8FB44F0A5}"/>
              </a:ext>
            </a:extLst>
          </p:cNvPr>
          <p:cNvSpPr/>
          <p:nvPr/>
        </p:nvSpPr>
        <p:spPr>
          <a:xfrm>
            <a:off x="386080" y="2478652"/>
            <a:ext cx="10617200" cy="646331"/>
          </a:xfrm>
          <a:prstGeom prst="rect">
            <a:avLst/>
          </a:prstGeom>
        </p:spPr>
        <p:txBody>
          <a:bodyPr wrap="square">
            <a:spAutoFit/>
          </a:bodyPr>
          <a:lstStyle/>
          <a:p>
            <a:pPr lvl="1"/>
            <a:r>
              <a:rPr lang="ja-JP" altLang="en-US" dirty="0"/>
              <a:t>パソコン（</a:t>
            </a:r>
            <a:r>
              <a:rPr lang="en-US" altLang="ja-JP" dirty="0"/>
              <a:t>Windows/Mac</a:t>
            </a:r>
            <a:r>
              <a:rPr lang="ja-JP" altLang="en-US" dirty="0"/>
              <a:t>）、タブレット（</a:t>
            </a:r>
            <a:r>
              <a:rPr lang="en-US" altLang="ja-JP" dirty="0"/>
              <a:t>iPad/iPhone/Android</a:t>
            </a:r>
            <a:r>
              <a:rPr lang="ja-JP" altLang="en-US" dirty="0"/>
              <a:t>）のどちらでも</a:t>
            </a:r>
            <a:r>
              <a:rPr lang="en-US" altLang="ja-JP" dirty="0"/>
              <a:t>OK</a:t>
            </a:r>
            <a:r>
              <a:rPr lang="ja-JP" altLang="en-US" dirty="0" err="1"/>
              <a:t>。</a:t>
            </a:r>
            <a:endParaRPr lang="en-US" altLang="ja-JP" dirty="0"/>
          </a:p>
          <a:p>
            <a:pPr lvl="1"/>
            <a:r>
              <a:rPr lang="ja-JP" altLang="en-US" dirty="0"/>
              <a:t>ブラウザ（表示するソフト）は、</a:t>
            </a:r>
            <a:r>
              <a:rPr lang="en-US" altLang="ja-JP" dirty="0"/>
              <a:t>Chrome </a:t>
            </a:r>
            <a:r>
              <a:rPr lang="ja-JP" altLang="en-US" dirty="0" err="1"/>
              <a:t>、</a:t>
            </a:r>
            <a:r>
              <a:rPr lang="en-US" altLang="ja-JP" dirty="0"/>
              <a:t>Edge</a:t>
            </a:r>
            <a:r>
              <a:rPr lang="ja-JP" altLang="en-US" dirty="0" err="1"/>
              <a:t>、</a:t>
            </a:r>
            <a:r>
              <a:rPr lang="en-US" altLang="ja-JP" dirty="0"/>
              <a:t>Safari</a:t>
            </a:r>
            <a:r>
              <a:rPr lang="ja-JP" altLang="en-US" dirty="0" err="1"/>
              <a:t>、</a:t>
            </a:r>
            <a:r>
              <a:rPr lang="en-US" altLang="ja-JP" dirty="0" err="1"/>
              <a:t>FireFox</a:t>
            </a:r>
            <a:r>
              <a:rPr lang="ja-JP" altLang="en-US" dirty="0"/>
              <a:t>のどれかを使おう。</a:t>
            </a:r>
            <a:endParaRPr lang="en-US" altLang="ja-JP" dirty="0"/>
          </a:p>
        </p:txBody>
      </p:sp>
      <p:sp>
        <p:nvSpPr>
          <p:cNvPr id="6" name="吹き出し: 角を丸めた四角形 5">
            <a:extLst>
              <a:ext uri="{FF2B5EF4-FFF2-40B4-BE49-F238E27FC236}">
                <a16:creationId xmlns:a16="http://schemas.microsoft.com/office/drawing/2014/main" id="{6B2EF3F9-9454-4A2A-BF39-15E6ABF5AAD5}"/>
              </a:ext>
            </a:extLst>
          </p:cNvPr>
          <p:cNvSpPr/>
          <p:nvPr/>
        </p:nvSpPr>
        <p:spPr>
          <a:xfrm>
            <a:off x="540688" y="5276355"/>
            <a:ext cx="2507311" cy="870127"/>
          </a:xfrm>
          <a:prstGeom prst="wedgeRoundRectCallout">
            <a:avLst>
              <a:gd name="adj1" fmla="val 73611"/>
              <a:gd name="adj2" fmla="val -65195"/>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dirty="0"/>
              <a:t>プログラムランドの</a:t>
            </a:r>
            <a:r>
              <a:rPr kumimoji="1" lang="ja-JP" altLang="en-US" dirty="0" err="1"/>
              <a:t>きほん</a:t>
            </a:r>
            <a:r>
              <a:rPr kumimoji="1" lang="ja-JP" altLang="en-US" dirty="0"/>
              <a:t>画面</a:t>
            </a:r>
          </a:p>
        </p:txBody>
      </p:sp>
    </p:spTree>
    <p:extLst>
      <p:ext uri="{BB962C8B-B14F-4D97-AF65-F5344CB8AC3E}">
        <p14:creationId xmlns:p14="http://schemas.microsoft.com/office/powerpoint/2010/main" val="692153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DEB545-462C-43AD-8CA4-747CB93E30FB}"/>
              </a:ext>
            </a:extLst>
          </p:cNvPr>
          <p:cNvSpPr>
            <a:spLocks noGrp="1"/>
          </p:cNvSpPr>
          <p:nvPr>
            <p:ph type="title"/>
          </p:nvPr>
        </p:nvSpPr>
        <p:spPr/>
        <p:txBody>
          <a:bodyPr/>
          <a:lstStyle/>
          <a:p>
            <a:pPr algn="ctr"/>
            <a:r>
              <a:rPr kumimoji="1" lang="ja-JP" altLang="en-US" dirty="0"/>
              <a:t>画面の説明</a:t>
            </a:r>
          </a:p>
        </p:txBody>
      </p:sp>
      <p:sp>
        <p:nvSpPr>
          <p:cNvPr id="7" name="テキスト ボックス 6">
            <a:extLst>
              <a:ext uri="{FF2B5EF4-FFF2-40B4-BE49-F238E27FC236}">
                <a16:creationId xmlns:a16="http://schemas.microsoft.com/office/drawing/2014/main" id="{C813940D-FE2D-4F3E-81ED-406C76ECF5E4}"/>
              </a:ext>
            </a:extLst>
          </p:cNvPr>
          <p:cNvSpPr txBox="1"/>
          <p:nvPr/>
        </p:nvSpPr>
        <p:spPr>
          <a:xfrm>
            <a:off x="2128520" y="6152383"/>
            <a:ext cx="8648521" cy="400110"/>
          </a:xfrm>
          <a:prstGeom prst="rect">
            <a:avLst/>
          </a:prstGeom>
          <a:noFill/>
        </p:spPr>
        <p:txBody>
          <a:bodyPr wrap="none" rtlCol="0">
            <a:spAutoFit/>
          </a:bodyPr>
          <a:lstStyle/>
          <a:p>
            <a:r>
              <a:rPr kumimoji="1" lang="ja-JP" altLang="en-US" sz="2000" dirty="0"/>
              <a:t>それでは、操作をおぼえながら、さいしょのコースにチャレンジしよう！</a:t>
            </a:r>
          </a:p>
        </p:txBody>
      </p:sp>
      <p:grpSp>
        <p:nvGrpSpPr>
          <p:cNvPr id="4" name="グループ化 3">
            <a:extLst>
              <a:ext uri="{FF2B5EF4-FFF2-40B4-BE49-F238E27FC236}">
                <a16:creationId xmlns:a16="http://schemas.microsoft.com/office/drawing/2014/main" id="{80F59AB7-4DC0-4D4B-981C-0F9C90C5864E}"/>
              </a:ext>
            </a:extLst>
          </p:cNvPr>
          <p:cNvGrpSpPr/>
          <p:nvPr/>
        </p:nvGrpSpPr>
        <p:grpSpPr>
          <a:xfrm>
            <a:off x="1910079" y="1509693"/>
            <a:ext cx="9229104" cy="4373808"/>
            <a:chOff x="1910079" y="1509693"/>
            <a:chExt cx="9229104" cy="4373808"/>
          </a:xfrm>
        </p:grpSpPr>
        <p:pic>
          <p:nvPicPr>
            <p:cNvPr id="3" name="図 2">
              <a:extLst>
                <a:ext uri="{FF2B5EF4-FFF2-40B4-BE49-F238E27FC236}">
                  <a16:creationId xmlns:a16="http://schemas.microsoft.com/office/drawing/2014/main" id="{892BF54F-46AE-4053-8C7E-6F2488F6E2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33800" y="1509693"/>
              <a:ext cx="9205383" cy="4373808"/>
            </a:xfrm>
            <a:prstGeom prst="rect">
              <a:avLst/>
            </a:prstGeom>
          </p:spPr>
        </p:pic>
        <p:sp>
          <p:nvSpPr>
            <p:cNvPr id="12" name="四角形: 角を丸くする 11">
              <a:extLst>
                <a:ext uri="{FF2B5EF4-FFF2-40B4-BE49-F238E27FC236}">
                  <a16:creationId xmlns:a16="http://schemas.microsoft.com/office/drawing/2014/main" id="{55B6E903-544B-4766-B99C-0D9AE4941376}"/>
                </a:ext>
              </a:extLst>
            </p:cNvPr>
            <p:cNvSpPr/>
            <p:nvPr/>
          </p:nvSpPr>
          <p:spPr>
            <a:xfrm>
              <a:off x="2012312" y="1677565"/>
              <a:ext cx="4538118" cy="414365"/>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3E4C93EB-1539-4BA8-BB79-78983AE8DDE7}"/>
                </a:ext>
              </a:extLst>
            </p:cNvPr>
            <p:cNvSpPr/>
            <p:nvPr/>
          </p:nvSpPr>
          <p:spPr>
            <a:xfrm>
              <a:off x="6613592" y="1588451"/>
              <a:ext cx="2438968" cy="772364"/>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14616FD2-1DB6-44F8-8486-049B370EB3FA}"/>
                </a:ext>
              </a:extLst>
            </p:cNvPr>
            <p:cNvSpPr/>
            <p:nvPr/>
          </p:nvSpPr>
          <p:spPr>
            <a:xfrm>
              <a:off x="1910079" y="2360813"/>
              <a:ext cx="2751855" cy="3522687"/>
            </a:xfrm>
            <a:prstGeom prst="roundRect">
              <a:avLst>
                <a:gd name="adj" fmla="val 6242"/>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3B6D513F-ECB9-4B0B-BDE1-62C8CEC72FB9}"/>
                </a:ext>
              </a:extLst>
            </p:cNvPr>
            <p:cNvSpPr/>
            <p:nvPr/>
          </p:nvSpPr>
          <p:spPr>
            <a:xfrm>
              <a:off x="4756826" y="2360814"/>
              <a:ext cx="6352008" cy="3509481"/>
            </a:xfrm>
            <a:prstGeom prst="roundRect">
              <a:avLst>
                <a:gd name="adj" fmla="val 3443"/>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角を丸めた四角形 8">
              <a:extLst>
                <a:ext uri="{FF2B5EF4-FFF2-40B4-BE49-F238E27FC236}">
                  <a16:creationId xmlns:a16="http://schemas.microsoft.com/office/drawing/2014/main" id="{389F858C-9FBE-439C-B57E-5A7FB503BC2E}"/>
                </a:ext>
              </a:extLst>
            </p:cNvPr>
            <p:cNvSpPr/>
            <p:nvPr/>
          </p:nvSpPr>
          <p:spPr>
            <a:xfrm>
              <a:off x="7206214" y="2695611"/>
              <a:ext cx="2814320" cy="942446"/>
            </a:xfrm>
            <a:prstGeom prst="wedgeRoundRectCallout">
              <a:avLst>
                <a:gd name="adj1" fmla="val -47546"/>
                <a:gd name="adj2" fmla="val 116599"/>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dirty="0"/>
                <a:t>プログラムエリア</a:t>
              </a:r>
              <a:endParaRPr kumimoji="1" lang="en-US" altLang="ja-JP" dirty="0"/>
            </a:p>
            <a:p>
              <a:pPr algn="ctr"/>
              <a:r>
                <a:rPr lang="ja-JP" altLang="en-US" sz="1600" dirty="0"/>
                <a:t>ブロック（めいれい）を</a:t>
              </a:r>
              <a:endParaRPr lang="en-US" altLang="ja-JP" sz="1600" dirty="0"/>
            </a:p>
            <a:p>
              <a:pPr algn="ctr"/>
              <a:r>
                <a:rPr lang="ja-JP" altLang="en-US" sz="1600" dirty="0"/>
                <a:t>ならべてプログラムを作る</a:t>
              </a:r>
              <a:endParaRPr kumimoji="1" lang="ja-JP" altLang="en-US" sz="1600" dirty="0"/>
            </a:p>
          </p:txBody>
        </p:sp>
      </p:grpSp>
      <p:sp>
        <p:nvSpPr>
          <p:cNvPr id="10" name="吹き出し: 角を丸めた四角形 9">
            <a:extLst>
              <a:ext uri="{FF2B5EF4-FFF2-40B4-BE49-F238E27FC236}">
                <a16:creationId xmlns:a16="http://schemas.microsoft.com/office/drawing/2014/main" id="{E4A76065-55FD-427C-94FB-C41186957C17}"/>
              </a:ext>
            </a:extLst>
          </p:cNvPr>
          <p:cNvSpPr/>
          <p:nvPr/>
        </p:nvSpPr>
        <p:spPr>
          <a:xfrm>
            <a:off x="8615090" y="447102"/>
            <a:ext cx="3215640" cy="942446"/>
          </a:xfrm>
          <a:prstGeom prst="wedgeRoundRectCallout">
            <a:avLst>
              <a:gd name="adj1" fmla="val -41170"/>
              <a:gd name="adj2" fmla="val 8004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dirty="0"/>
              <a:t>コースじょうほう</a:t>
            </a:r>
          </a:p>
          <a:p>
            <a:pPr algn="ctr"/>
            <a:r>
              <a:rPr lang="ja-JP" altLang="en-US" sz="1600" dirty="0"/>
              <a:t>コースをえらんだり、えらんだコースのヒントや記録を表示</a:t>
            </a:r>
            <a:endParaRPr kumimoji="1" lang="ja-JP" altLang="en-US" sz="1600" dirty="0"/>
          </a:p>
        </p:txBody>
      </p:sp>
      <p:sp>
        <p:nvSpPr>
          <p:cNvPr id="11" name="吹き出し: 角を丸めた四角形 10">
            <a:extLst>
              <a:ext uri="{FF2B5EF4-FFF2-40B4-BE49-F238E27FC236}">
                <a16:creationId xmlns:a16="http://schemas.microsoft.com/office/drawing/2014/main" id="{7299ED60-0D57-4BB4-80CA-41589FD8BA5D}"/>
              </a:ext>
            </a:extLst>
          </p:cNvPr>
          <p:cNvSpPr/>
          <p:nvPr/>
        </p:nvSpPr>
        <p:spPr>
          <a:xfrm>
            <a:off x="382270" y="482733"/>
            <a:ext cx="3492500" cy="942446"/>
          </a:xfrm>
          <a:prstGeom prst="wedgeRoundRectCallout">
            <a:avLst>
              <a:gd name="adj1" fmla="val 22471"/>
              <a:gd name="adj2" fmla="val 7132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dirty="0"/>
              <a:t>そう</a:t>
            </a:r>
            <a:r>
              <a:rPr kumimoji="1" lang="ja-JP" altLang="en-US" dirty="0" err="1"/>
              <a:t>さ</a:t>
            </a:r>
            <a:r>
              <a:rPr kumimoji="1" lang="ja-JP" altLang="en-US" dirty="0"/>
              <a:t>ボタン</a:t>
            </a:r>
            <a:endParaRPr kumimoji="1" lang="en-US" altLang="ja-JP" dirty="0"/>
          </a:p>
          <a:p>
            <a:pPr algn="ctr"/>
            <a:r>
              <a:rPr lang="ja-JP" altLang="en-US" sz="1600" dirty="0"/>
              <a:t>プログラムのじっこうやコースのリセット、保存・読み込みをする</a:t>
            </a:r>
            <a:endParaRPr kumimoji="1" lang="ja-JP" altLang="en-US" sz="1600" dirty="0"/>
          </a:p>
        </p:txBody>
      </p:sp>
      <p:sp>
        <p:nvSpPr>
          <p:cNvPr id="8" name="吹き出し: 角を丸めた四角形 7">
            <a:extLst>
              <a:ext uri="{FF2B5EF4-FFF2-40B4-BE49-F238E27FC236}">
                <a16:creationId xmlns:a16="http://schemas.microsoft.com/office/drawing/2014/main" id="{6039FB3D-2249-47FC-B86B-3B6C5A31C46E}"/>
              </a:ext>
            </a:extLst>
          </p:cNvPr>
          <p:cNvSpPr/>
          <p:nvPr/>
        </p:nvSpPr>
        <p:spPr>
          <a:xfrm>
            <a:off x="838200" y="3456833"/>
            <a:ext cx="2580640" cy="942446"/>
          </a:xfrm>
          <a:prstGeom prst="wedgeRoundRectCallout">
            <a:avLst>
              <a:gd name="adj1" fmla="val 36209"/>
              <a:gd name="adj2" fmla="val 112287"/>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dirty="0"/>
              <a:t>シミュレータ</a:t>
            </a:r>
            <a:endParaRPr kumimoji="1" lang="en-US" altLang="ja-JP" dirty="0"/>
          </a:p>
          <a:p>
            <a:pPr algn="ctr"/>
            <a:r>
              <a:rPr lang="ja-JP" altLang="en-US" sz="1600" dirty="0"/>
              <a:t>つくったプログラムを</a:t>
            </a:r>
            <a:endParaRPr lang="en-US" altLang="ja-JP" sz="1600" dirty="0"/>
          </a:p>
          <a:p>
            <a:pPr algn="ctr"/>
            <a:r>
              <a:rPr kumimoji="1" lang="ja-JP" altLang="en-US" sz="1600" dirty="0"/>
              <a:t>ロボットがじっこうする</a:t>
            </a:r>
          </a:p>
        </p:txBody>
      </p:sp>
    </p:spTree>
    <p:extLst>
      <p:ext uri="{BB962C8B-B14F-4D97-AF65-F5344CB8AC3E}">
        <p14:creationId xmlns:p14="http://schemas.microsoft.com/office/powerpoint/2010/main" val="107311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0E2124-7704-4833-A72C-31FE3B855829}"/>
              </a:ext>
            </a:extLst>
          </p:cNvPr>
          <p:cNvSpPr>
            <a:spLocks noGrp="1"/>
          </p:cNvSpPr>
          <p:nvPr>
            <p:ph type="title"/>
          </p:nvPr>
        </p:nvSpPr>
        <p:spPr/>
        <p:txBody>
          <a:bodyPr/>
          <a:lstStyle/>
          <a:p>
            <a:r>
              <a:rPr kumimoji="1" lang="ja-JP" altLang="en-US" dirty="0"/>
              <a:t>コース</a:t>
            </a:r>
            <a:r>
              <a:rPr kumimoji="1" lang="en-US" altLang="ja-JP" dirty="0"/>
              <a:t>1</a:t>
            </a:r>
            <a:r>
              <a:rPr lang="en-US" altLang="ja-JP" dirty="0"/>
              <a:t>:</a:t>
            </a:r>
            <a:r>
              <a:rPr lang="ja-JP" altLang="en-US" dirty="0"/>
              <a:t>ゴールまで進んでみよう</a:t>
            </a:r>
            <a:endParaRPr kumimoji="1" lang="ja-JP" altLang="en-US" dirty="0"/>
          </a:p>
        </p:txBody>
      </p:sp>
      <p:sp>
        <p:nvSpPr>
          <p:cNvPr id="3" name="コンテンツ プレースホルダー 2">
            <a:extLst>
              <a:ext uri="{FF2B5EF4-FFF2-40B4-BE49-F238E27FC236}">
                <a16:creationId xmlns:a16="http://schemas.microsoft.com/office/drawing/2014/main" id="{945156A1-37E7-40AA-AAEF-712444EB361D}"/>
              </a:ext>
            </a:extLst>
          </p:cNvPr>
          <p:cNvSpPr>
            <a:spLocks noGrp="1"/>
          </p:cNvSpPr>
          <p:nvPr>
            <p:ph idx="1"/>
          </p:nvPr>
        </p:nvSpPr>
        <p:spPr>
          <a:xfrm>
            <a:off x="2880975" y="1436688"/>
            <a:ext cx="8955425" cy="4351338"/>
          </a:xfrm>
        </p:spPr>
        <p:txBody>
          <a:bodyPr/>
          <a:lstStyle/>
          <a:p>
            <a:r>
              <a:rPr kumimoji="1" lang="ja-JP" altLang="en-US" dirty="0"/>
              <a:t>ロボットをまっすぐ進ませて、ゴールの中で止めよう</a:t>
            </a:r>
            <a:endParaRPr kumimoji="1" lang="en-US" altLang="ja-JP" dirty="0"/>
          </a:p>
          <a:p>
            <a:pPr marL="457200" lvl="1" indent="0">
              <a:buNone/>
            </a:pPr>
            <a:r>
              <a:rPr lang="ja-JP" altLang="en-US" sz="2000" dirty="0"/>
              <a:t>もし友達にこのコースをクリアさせるなら、どう説明する？</a:t>
            </a:r>
            <a:endParaRPr lang="en-US" altLang="ja-JP" sz="2000" dirty="0"/>
          </a:p>
          <a:p>
            <a:pPr marL="457200" lvl="1" indent="0">
              <a:buNone/>
            </a:pPr>
            <a:r>
              <a:rPr lang="ja-JP" altLang="en-US" sz="2000" dirty="0"/>
              <a:t>例：「ゴール」と書いているところまで、まっすぐ進め</a:t>
            </a:r>
            <a:endParaRPr lang="en-US" altLang="ja-JP" sz="2000" dirty="0"/>
          </a:p>
          <a:p>
            <a:pPr marL="457200" lvl="1" indent="0">
              <a:buNone/>
            </a:pPr>
            <a:endParaRPr lang="en-US" altLang="ja-JP" sz="2000" dirty="0"/>
          </a:p>
          <a:p>
            <a:pPr marL="457200" lvl="1" indent="0">
              <a:buNone/>
            </a:pPr>
            <a:r>
              <a:rPr lang="ja-JP" altLang="en-US" sz="2000" dirty="0"/>
              <a:t>でも、今ロボットがりかいできる</a:t>
            </a:r>
            <a:r>
              <a:rPr lang="ja-JP" altLang="en-US" sz="2000" dirty="0" err="1"/>
              <a:t>め</a:t>
            </a:r>
            <a:r>
              <a:rPr lang="ja-JP" altLang="en-US" sz="2000" dirty="0"/>
              <a:t>いれいは、たったの</a:t>
            </a:r>
            <a:r>
              <a:rPr lang="en-US" altLang="ja-JP" sz="2000" dirty="0"/>
              <a:t>3</a:t>
            </a:r>
            <a:r>
              <a:rPr lang="ja-JP" altLang="en-US" sz="2000" dirty="0"/>
              <a:t>種類！</a:t>
            </a:r>
            <a:endParaRPr lang="en-US" altLang="ja-JP" sz="2000" dirty="0"/>
          </a:p>
          <a:p>
            <a:pPr marL="457200" lvl="1" indent="0">
              <a:buNone/>
            </a:pPr>
            <a:r>
              <a:rPr lang="ja-JP" altLang="en-US" sz="2000" dirty="0"/>
              <a:t>→プログラムエリアの「ツールボックス」でかく</a:t>
            </a:r>
            <a:r>
              <a:rPr lang="ja-JP" altLang="en-US" sz="2000" dirty="0" err="1"/>
              <a:t>にん</a:t>
            </a:r>
            <a:r>
              <a:rPr lang="ja-JP" altLang="en-US" sz="2000" dirty="0"/>
              <a:t>してみよう</a:t>
            </a:r>
            <a:endParaRPr lang="en-US" altLang="ja-JP" sz="2000" dirty="0"/>
          </a:p>
          <a:p>
            <a:endParaRPr kumimoji="1" lang="en-US" altLang="ja-JP" dirty="0"/>
          </a:p>
        </p:txBody>
      </p:sp>
      <p:grpSp>
        <p:nvGrpSpPr>
          <p:cNvPr id="15" name="グループ化 14">
            <a:extLst>
              <a:ext uri="{FF2B5EF4-FFF2-40B4-BE49-F238E27FC236}">
                <a16:creationId xmlns:a16="http://schemas.microsoft.com/office/drawing/2014/main" id="{58B72CE9-3B79-441E-AE8A-4FE7369749D4}"/>
              </a:ext>
            </a:extLst>
          </p:cNvPr>
          <p:cNvGrpSpPr/>
          <p:nvPr/>
        </p:nvGrpSpPr>
        <p:grpSpPr>
          <a:xfrm>
            <a:off x="211041" y="1989855"/>
            <a:ext cx="2992354" cy="3917328"/>
            <a:chOff x="577890" y="1436688"/>
            <a:chExt cx="2042775" cy="2674222"/>
          </a:xfrm>
        </p:grpSpPr>
        <p:pic>
          <p:nvPicPr>
            <p:cNvPr id="4" name="図 3">
              <a:extLst>
                <a:ext uri="{FF2B5EF4-FFF2-40B4-BE49-F238E27FC236}">
                  <a16:creationId xmlns:a16="http://schemas.microsoft.com/office/drawing/2014/main" id="{2944E4D8-06A9-4D80-98B0-D6BA183C16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7890" y="1436688"/>
              <a:ext cx="2042775" cy="2674222"/>
            </a:xfrm>
            <a:prstGeom prst="rect">
              <a:avLst/>
            </a:prstGeom>
          </p:spPr>
        </p:pic>
        <p:sp>
          <p:nvSpPr>
            <p:cNvPr id="5" name="矢印: ストライプ 4">
              <a:extLst>
                <a:ext uri="{FF2B5EF4-FFF2-40B4-BE49-F238E27FC236}">
                  <a16:creationId xmlns:a16="http://schemas.microsoft.com/office/drawing/2014/main" id="{3FE3F47C-A875-4C6A-B80A-ABF9799B17F0}"/>
                </a:ext>
              </a:extLst>
            </p:cNvPr>
            <p:cNvSpPr/>
            <p:nvPr/>
          </p:nvSpPr>
          <p:spPr>
            <a:xfrm rot="16200000">
              <a:off x="893210" y="2487160"/>
              <a:ext cx="1405461" cy="3747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403891CF-F25C-4BC1-812E-86628B9EFE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429777" y="1550638"/>
              <a:ext cx="388430" cy="318600"/>
            </a:xfrm>
            <a:prstGeom prst="rect">
              <a:avLst/>
            </a:prstGeom>
          </p:spPr>
        </p:pic>
      </p:grpSp>
      <p:grpSp>
        <p:nvGrpSpPr>
          <p:cNvPr id="8" name="グループ化 7">
            <a:extLst>
              <a:ext uri="{FF2B5EF4-FFF2-40B4-BE49-F238E27FC236}">
                <a16:creationId xmlns:a16="http://schemas.microsoft.com/office/drawing/2014/main" id="{403B1205-A967-4E13-9605-C42019972BD2}"/>
              </a:ext>
            </a:extLst>
          </p:cNvPr>
          <p:cNvGrpSpPr/>
          <p:nvPr/>
        </p:nvGrpSpPr>
        <p:grpSpPr>
          <a:xfrm>
            <a:off x="5280261" y="3658554"/>
            <a:ext cx="5874252" cy="1965246"/>
            <a:chOff x="4655042" y="2977841"/>
            <a:chExt cx="3686318" cy="1083507"/>
          </a:xfrm>
        </p:grpSpPr>
        <p:pic>
          <p:nvPicPr>
            <p:cNvPr id="9" name="図 8">
              <a:extLst>
                <a:ext uri="{FF2B5EF4-FFF2-40B4-BE49-F238E27FC236}">
                  <a16:creationId xmlns:a16="http://schemas.microsoft.com/office/drawing/2014/main" id="{3BC64832-CB4B-40EF-8FC7-7D4B6CF0C6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55042" y="3072071"/>
              <a:ext cx="3686318" cy="989277"/>
            </a:xfrm>
            <a:prstGeom prst="rect">
              <a:avLst/>
            </a:prstGeom>
          </p:spPr>
        </p:pic>
        <p:sp>
          <p:nvSpPr>
            <p:cNvPr id="10" name="吹き出し: 角を丸めた四角形 9">
              <a:extLst>
                <a:ext uri="{FF2B5EF4-FFF2-40B4-BE49-F238E27FC236}">
                  <a16:creationId xmlns:a16="http://schemas.microsoft.com/office/drawing/2014/main" id="{83E11221-4372-4035-ADCF-6888A404F2B9}"/>
                </a:ext>
              </a:extLst>
            </p:cNvPr>
            <p:cNvSpPr/>
            <p:nvPr/>
          </p:nvSpPr>
          <p:spPr>
            <a:xfrm>
              <a:off x="6622087" y="2977841"/>
              <a:ext cx="1184896" cy="300168"/>
            </a:xfrm>
            <a:prstGeom prst="wedgeRoundRectCallout">
              <a:avLst>
                <a:gd name="adj1" fmla="val -65133"/>
                <a:gd name="adj2" fmla="val 87916"/>
                <a:gd name="adj3" fmla="val 16667"/>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ja-JP" altLang="en-US" dirty="0"/>
                <a:t>ツールボックス</a:t>
              </a:r>
              <a:endParaRPr kumimoji="1" lang="ja-JP" altLang="en-US" dirty="0"/>
            </a:p>
          </p:txBody>
        </p:sp>
        <p:sp>
          <p:nvSpPr>
            <p:cNvPr id="11" name="四角形: 角を丸くする 10">
              <a:extLst>
                <a:ext uri="{FF2B5EF4-FFF2-40B4-BE49-F238E27FC236}">
                  <a16:creationId xmlns:a16="http://schemas.microsoft.com/office/drawing/2014/main" id="{2E6E3BC3-AAA1-4717-960A-E5791BA75793}"/>
                </a:ext>
              </a:extLst>
            </p:cNvPr>
            <p:cNvSpPr/>
            <p:nvPr/>
          </p:nvSpPr>
          <p:spPr>
            <a:xfrm>
              <a:off x="4813778" y="3203625"/>
              <a:ext cx="1644954" cy="302547"/>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sp>
        <p:nvSpPr>
          <p:cNvPr id="12" name="吹き出し: 角を丸めた四角形 11">
            <a:extLst>
              <a:ext uri="{FF2B5EF4-FFF2-40B4-BE49-F238E27FC236}">
                <a16:creationId xmlns:a16="http://schemas.microsoft.com/office/drawing/2014/main" id="{A120B811-FC26-409F-859A-1BCCE8800982}"/>
              </a:ext>
            </a:extLst>
          </p:cNvPr>
          <p:cNvSpPr/>
          <p:nvPr/>
        </p:nvSpPr>
        <p:spPr>
          <a:xfrm>
            <a:off x="3814844" y="4928042"/>
            <a:ext cx="2276243" cy="695758"/>
          </a:xfrm>
          <a:prstGeom prst="wedgeRoundRectCallout">
            <a:avLst>
              <a:gd name="adj1" fmla="val 30431"/>
              <a:gd name="adj2" fmla="val -109807"/>
              <a:gd name="adj3" fmla="val 16667"/>
            </a:avLst>
          </a:prstGeom>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lang="ja-JP" altLang="en-US" dirty="0"/>
              <a:t>モータを動かしたり止めたりする</a:t>
            </a:r>
            <a:endParaRPr kumimoji="1" lang="ja-JP" altLang="en-US" dirty="0"/>
          </a:p>
        </p:txBody>
      </p:sp>
      <p:sp>
        <p:nvSpPr>
          <p:cNvPr id="13" name="吹き出し: 角を丸めた四角形 12">
            <a:extLst>
              <a:ext uri="{FF2B5EF4-FFF2-40B4-BE49-F238E27FC236}">
                <a16:creationId xmlns:a16="http://schemas.microsoft.com/office/drawing/2014/main" id="{96C0F642-150A-48A5-A5B0-83507A773A16}"/>
              </a:ext>
            </a:extLst>
          </p:cNvPr>
          <p:cNvSpPr/>
          <p:nvPr/>
        </p:nvSpPr>
        <p:spPr>
          <a:xfrm>
            <a:off x="6182670" y="4935383"/>
            <a:ext cx="2693387" cy="695758"/>
          </a:xfrm>
          <a:prstGeom prst="wedgeRoundRectCallout">
            <a:avLst>
              <a:gd name="adj1" fmla="val -25799"/>
              <a:gd name="adj2" fmla="val -100385"/>
              <a:gd name="adj3" fmla="val 16667"/>
            </a:avLst>
          </a:prstGeom>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lang="ja-JP" altLang="en-US" dirty="0"/>
              <a:t>伝えためいれいを</a:t>
            </a:r>
            <a:endParaRPr lang="en-US" altLang="ja-JP" dirty="0"/>
          </a:p>
          <a:p>
            <a:pPr algn="ctr"/>
            <a:r>
              <a:rPr lang="ja-JP" altLang="en-US" dirty="0"/>
              <a:t>何</a:t>
            </a:r>
            <a:r>
              <a:rPr lang="ja-JP" altLang="en-US" dirty="0" err="1"/>
              <a:t>びょうか</a:t>
            </a:r>
            <a:r>
              <a:rPr lang="ja-JP" altLang="en-US" dirty="0"/>
              <a:t>やりつづける</a:t>
            </a:r>
            <a:endParaRPr kumimoji="1" lang="ja-JP" altLang="en-US" dirty="0"/>
          </a:p>
        </p:txBody>
      </p:sp>
      <p:sp>
        <p:nvSpPr>
          <p:cNvPr id="14" name="吹き出し: 角を丸めた四角形 13">
            <a:extLst>
              <a:ext uri="{FF2B5EF4-FFF2-40B4-BE49-F238E27FC236}">
                <a16:creationId xmlns:a16="http://schemas.microsoft.com/office/drawing/2014/main" id="{BB7966FF-F768-4037-B5D5-8A76E28E925A}"/>
              </a:ext>
            </a:extLst>
          </p:cNvPr>
          <p:cNvSpPr/>
          <p:nvPr/>
        </p:nvSpPr>
        <p:spPr>
          <a:xfrm>
            <a:off x="8961120" y="4928042"/>
            <a:ext cx="2278456" cy="695758"/>
          </a:xfrm>
          <a:prstGeom prst="wedgeRoundRectCallout">
            <a:avLst>
              <a:gd name="adj1" fmla="val -92577"/>
              <a:gd name="adj2" fmla="val -99039"/>
              <a:gd name="adj3" fmla="val 16667"/>
            </a:avLst>
          </a:prstGeom>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lang="ja-JP" altLang="en-US" dirty="0"/>
              <a:t>プログラムをおわる</a:t>
            </a:r>
            <a:endParaRPr kumimoji="1" lang="ja-JP" altLang="en-US" dirty="0"/>
          </a:p>
        </p:txBody>
      </p:sp>
    </p:spTree>
    <p:extLst>
      <p:ext uri="{BB962C8B-B14F-4D97-AF65-F5344CB8AC3E}">
        <p14:creationId xmlns:p14="http://schemas.microsoft.com/office/powerpoint/2010/main" val="309856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3C4B0225-D167-4485-83D2-586D88A70F6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6572060" y="4940035"/>
            <a:ext cx="724152" cy="593968"/>
          </a:xfrm>
          <a:prstGeom prst="rect">
            <a:avLst/>
          </a:prstGeom>
          <a:blipFill dpi="0" rotWithShape="1">
            <a:blip r:embed="rId3">
              <a:alphaModFix amt="0"/>
            </a:blip>
            <a:srcRect/>
            <a:tile tx="0" ty="0" sx="100000" sy="100000" flip="none" algn="tl"/>
          </a:blipFill>
        </p:spPr>
      </p:pic>
      <p:sp>
        <p:nvSpPr>
          <p:cNvPr id="2" name="タイトル 1">
            <a:extLst>
              <a:ext uri="{FF2B5EF4-FFF2-40B4-BE49-F238E27FC236}">
                <a16:creationId xmlns:a16="http://schemas.microsoft.com/office/drawing/2014/main" id="{69870095-7E7F-4B2D-BCA6-99FC2866BD7C}"/>
              </a:ext>
            </a:extLst>
          </p:cNvPr>
          <p:cNvSpPr>
            <a:spLocks noGrp="1"/>
          </p:cNvSpPr>
          <p:nvPr>
            <p:ph type="title"/>
          </p:nvPr>
        </p:nvSpPr>
        <p:spPr>
          <a:xfrm>
            <a:off x="838200" y="365125"/>
            <a:ext cx="10515600" cy="892659"/>
          </a:xfrm>
        </p:spPr>
        <p:txBody>
          <a:bodyPr>
            <a:normAutofit/>
          </a:bodyPr>
          <a:lstStyle/>
          <a:p>
            <a:r>
              <a:rPr kumimoji="1" lang="ja-JP" altLang="en-US" dirty="0"/>
              <a:t>ロボットにめいれいすると、どうなる？</a:t>
            </a:r>
          </a:p>
        </p:txBody>
      </p:sp>
      <p:sp>
        <p:nvSpPr>
          <p:cNvPr id="3" name="コンテンツ プレースホルダー 2">
            <a:extLst>
              <a:ext uri="{FF2B5EF4-FFF2-40B4-BE49-F238E27FC236}">
                <a16:creationId xmlns:a16="http://schemas.microsoft.com/office/drawing/2014/main" id="{2C456DF6-B929-45AC-8F74-244D78BE3857}"/>
              </a:ext>
            </a:extLst>
          </p:cNvPr>
          <p:cNvSpPr>
            <a:spLocks noGrp="1"/>
          </p:cNvSpPr>
          <p:nvPr>
            <p:ph idx="1"/>
          </p:nvPr>
        </p:nvSpPr>
        <p:spPr>
          <a:xfrm>
            <a:off x="1009923" y="1161834"/>
            <a:ext cx="10515600" cy="677479"/>
          </a:xfrm>
        </p:spPr>
        <p:txBody>
          <a:bodyPr>
            <a:normAutofit fontScale="92500" lnSpcReduction="20000"/>
          </a:bodyPr>
          <a:lstStyle/>
          <a:p>
            <a:r>
              <a:rPr lang="ja-JP" altLang="en-US" sz="2000" dirty="0"/>
              <a:t>つかえる</a:t>
            </a:r>
            <a:r>
              <a:rPr lang="ja-JP" altLang="en-US" sz="2000" dirty="0" err="1"/>
              <a:t>め</a:t>
            </a:r>
            <a:r>
              <a:rPr lang="ja-JP" altLang="en-US" sz="2000" dirty="0"/>
              <a:t>いれいでロボットがどううごくか、見てみよう</a:t>
            </a:r>
            <a:endParaRPr lang="en-US" altLang="ja-JP" sz="2000" dirty="0"/>
          </a:p>
          <a:p>
            <a:r>
              <a:rPr kumimoji="1" lang="ja-JP" altLang="en-US" sz="2000" dirty="0"/>
              <a:t>「ゴールで止まる」みたいな便利な命令は無い！</a:t>
            </a:r>
            <a:endParaRPr kumimoji="1" lang="en-US" altLang="ja-JP" sz="2000" dirty="0"/>
          </a:p>
        </p:txBody>
      </p:sp>
      <p:pic>
        <p:nvPicPr>
          <p:cNvPr id="4" name="図 3">
            <a:extLst>
              <a:ext uri="{FF2B5EF4-FFF2-40B4-BE49-F238E27FC236}">
                <a16:creationId xmlns:a16="http://schemas.microsoft.com/office/drawing/2014/main" id="{E277FC36-A5B6-4FEA-8F00-579F91AF88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5244" y="1792071"/>
            <a:ext cx="3296920" cy="928828"/>
          </a:xfrm>
          <a:prstGeom prst="rect">
            <a:avLst/>
          </a:prstGeom>
        </p:spPr>
      </p:pic>
      <p:pic>
        <p:nvPicPr>
          <p:cNvPr id="5" name="図 4">
            <a:extLst>
              <a:ext uri="{FF2B5EF4-FFF2-40B4-BE49-F238E27FC236}">
                <a16:creationId xmlns:a16="http://schemas.microsoft.com/office/drawing/2014/main" id="{F2D00AC7-95A2-4879-B630-D6981D2AAB1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27196" y="1794197"/>
            <a:ext cx="2592560" cy="928828"/>
          </a:xfrm>
          <a:prstGeom prst="rect">
            <a:avLst/>
          </a:prstGeom>
        </p:spPr>
      </p:pic>
      <p:pic>
        <p:nvPicPr>
          <p:cNvPr id="6" name="図 5">
            <a:extLst>
              <a:ext uri="{FF2B5EF4-FFF2-40B4-BE49-F238E27FC236}">
                <a16:creationId xmlns:a16="http://schemas.microsoft.com/office/drawing/2014/main" id="{933D385C-288A-4AE7-BD94-99C9801DE23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14588" y="1836523"/>
            <a:ext cx="2644616" cy="844210"/>
          </a:xfrm>
          <a:prstGeom prst="rect">
            <a:avLst/>
          </a:prstGeom>
        </p:spPr>
      </p:pic>
      <p:sp>
        <p:nvSpPr>
          <p:cNvPr id="7" name="吹き出し: 角を丸めた四角形 6">
            <a:extLst>
              <a:ext uri="{FF2B5EF4-FFF2-40B4-BE49-F238E27FC236}">
                <a16:creationId xmlns:a16="http://schemas.microsoft.com/office/drawing/2014/main" id="{76F2AA2C-F837-46D1-8E6E-2273482135B5}"/>
              </a:ext>
            </a:extLst>
          </p:cNvPr>
          <p:cNvSpPr/>
          <p:nvPr/>
        </p:nvSpPr>
        <p:spPr>
          <a:xfrm>
            <a:off x="913614" y="2933841"/>
            <a:ext cx="1945640" cy="754816"/>
          </a:xfrm>
          <a:prstGeom prst="wedgeRoundRectCallout">
            <a:avLst>
              <a:gd name="adj1" fmla="val -12610"/>
              <a:gd name="adj2" fmla="val -10846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dirty="0"/>
              <a:t>モータでまえに進みはじめる</a:t>
            </a:r>
            <a:endParaRPr kumimoji="1" lang="ja-JP" altLang="en-US" sz="1600" dirty="0"/>
          </a:p>
        </p:txBody>
      </p:sp>
      <p:sp>
        <p:nvSpPr>
          <p:cNvPr id="8" name="吹き出し: 角を丸めた四角形 7">
            <a:extLst>
              <a:ext uri="{FF2B5EF4-FFF2-40B4-BE49-F238E27FC236}">
                <a16:creationId xmlns:a16="http://schemas.microsoft.com/office/drawing/2014/main" id="{E081A92F-669C-4521-976D-B7D2E3CBA9AB}"/>
              </a:ext>
            </a:extLst>
          </p:cNvPr>
          <p:cNvSpPr/>
          <p:nvPr/>
        </p:nvSpPr>
        <p:spPr>
          <a:xfrm>
            <a:off x="3083604" y="2933841"/>
            <a:ext cx="1178560" cy="754816"/>
          </a:xfrm>
          <a:prstGeom prst="wedgeRoundRectCallout">
            <a:avLst>
              <a:gd name="adj1" fmla="val -22238"/>
              <a:gd name="adj2" fmla="val -113845"/>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dirty="0"/>
              <a:t>モータを止める</a:t>
            </a:r>
            <a:endParaRPr kumimoji="1" lang="ja-JP" altLang="en-US" dirty="0"/>
          </a:p>
        </p:txBody>
      </p:sp>
      <p:sp>
        <p:nvSpPr>
          <p:cNvPr id="9" name="吹き出し: 角を丸めた四角形 8">
            <a:extLst>
              <a:ext uri="{FF2B5EF4-FFF2-40B4-BE49-F238E27FC236}">
                <a16:creationId xmlns:a16="http://schemas.microsoft.com/office/drawing/2014/main" id="{2473D91D-F398-47C9-9F76-3E597F5AB07A}"/>
              </a:ext>
            </a:extLst>
          </p:cNvPr>
          <p:cNvSpPr/>
          <p:nvPr/>
        </p:nvSpPr>
        <p:spPr>
          <a:xfrm>
            <a:off x="5755905" y="2935966"/>
            <a:ext cx="2590801" cy="754816"/>
          </a:xfrm>
          <a:prstGeom prst="wedgeRoundRectCallout">
            <a:avLst>
              <a:gd name="adj1" fmla="val -22238"/>
              <a:gd name="adj2" fmla="val -113845"/>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dirty="0"/>
              <a:t>伝えためいれいを</a:t>
            </a:r>
            <a:endParaRPr lang="en-US" altLang="ja-JP" dirty="0"/>
          </a:p>
          <a:p>
            <a:pPr algn="ctr"/>
            <a:r>
              <a:rPr lang="ja-JP" altLang="en-US" dirty="0"/>
              <a:t>７</a:t>
            </a:r>
            <a:r>
              <a:rPr lang="ja-JP" altLang="en-US" dirty="0" err="1"/>
              <a:t>びょう</a:t>
            </a:r>
            <a:r>
              <a:rPr lang="ja-JP" altLang="en-US" dirty="0"/>
              <a:t>やりつづける</a:t>
            </a:r>
            <a:endParaRPr kumimoji="1" lang="ja-JP" altLang="en-US" dirty="0"/>
          </a:p>
        </p:txBody>
      </p:sp>
      <p:sp>
        <p:nvSpPr>
          <p:cNvPr id="10" name="吹き出し: 角を丸めた四角形 9">
            <a:extLst>
              <a:ext uri="{FF2B5EF4-FFF2-40B4-BE49-F238E27FC236}">
                <a16:creationId xmlns:a16="http://schemas.microsoft.com/office/drawing/2014/main" id="{9241265A-78CC-4A9C-9B97-E6208EDB5620}"/>
              </a:ext>
            </a:extLst>
          </p:cNvPr>
          <p:cNvSpPr/>
          <p:nvPr/>
        </p:nvSpPr>
        <p:spPr>
          <a:xfrm>
            <a:off x="9338016" y="2943267"/>
            <a:ext cx="2397760" cy="754816"/>
          </a:xfrm>
          <a:prstGeom prst="wedgeRoundRectCallout">
            <a:avLst>
              <a:gd name="adj1" fmla="val -29441"/>
              <a:gd name="adj2" fmla="val -9500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dirty="0"/>
              <a:t>プログラムをおわる</a:t>
            </a:r>
            <a:endParaRPr kumimoji="1" lang="ja-JP" altLang="en-US" dirty="0"/>
          </a:p>
        </p:txBody>
      </p:sp>
      <p:sp>
        <p:nvSpPr>
          <p:cNvPr id="15" name="矢印: ストライプ 14">
            <a:extLst>
              <a:ext uri="{FF2B5EF4-FFF2-40B4-BE49-F238E27FC236}">
                <a16:creationId xmlns:a16="http://schemas.microsoft.com/office/drawing/2014/main" id="{33278029-79BD-4614-82CD-E2CF9B6B0CD7}"/>
              </a:ext>
            </a:extLst>
          </p:cNvPr>
          <p:cNvSpPr/>
          <p:nvPr/>
        </p:nvSpPr>
        <p:spPr>
          <a:xfrm rot="16200000">
            <a:off x="1499523" y="4010502"/>
            <a:ext cx="603312" cy="36259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09AD55B7-4FED-4C40-A4C2-5ABA03AAD9A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1445156" y="4558548"/>
            <a:ext cx="724152" cy="593968"/>
          </a:xfrm>
          <a:prstGeom prst="rect">
            <a:avLst/>
          </a:prstGeom>
        </p:spPr>
      </p:pic>
      <p:sp>
        <p:nvSpPr>
          <p:cNvPr id="17" name="矢印: ストライプ 16">
            <a:extLst>
              <a:ext uri="{FF2B5EF4-FFF2-40B4-BE49-F238E27FC236}">
                <a16:creationId xmlns:a16="http://schemas.microsoft.com/office/drawing/2014/main" id="{CF7250A3-772D-4AFA-A04E-759AC82422DB}"/>
              </a:ext>
            </a:extLst>
          </p:cNvPr>
          <p:cNvSpPr/>
          <p:nvPr/>
        </p:nvSpPr>
        <p:spPr>
          <a:xfrm rot="16200000">
            <a:off x="3582480" y="5653926"/>
            <a:ext cx="603312" cy="36259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BD5D229F-0191-4663-A92D-62150586DAB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3516007" y="4874508"/>
            <a:ext cx="724152" cy="593968"/>
          </a:xfrm>
          <a:prstGeom prst="rect">
            <a:avLst/>
          </a:prstGeom>
        </p:spPr>
      </p:pic>
      <p:sp>
        <p:nvSpPr>
          <p:cNvPr id="19" name="思考の吹き出し: 雲形 18">
            <a:extLst>
              <a:ext uri="{FF2B5EF4-FFF2-40B4-BE49-F238E27FC236}">
                <a16:creationId xmlns:a16="http://schemas.microsoft.com/office/drawing/2014/main" id="{2636E57F-EAA3-4A17-825C-0DC0E9A42D5A}"/>
              </a:ext>
            </a:extLst>
          </p:cNvPr>
          <p:cNvSpPr/>
          <p:nvPr/>
        </p:nvSpPr>
        <p:spPr>
          <a:xfrm>
            <a:off x="1058952" y="5390188"/>
            <a:ext cx="1489082" cy="924553"/>
          </a:xfrm>
          <a:prstGeom prst="cloudCallout">
            <a:avLst>
              <a:gd name="adj1" fmla="val -1443"/>
              <a:gd name="adj2" fmla="val -82348"/>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en-US" altLang="ja-JP" sz="1400" dirty="0"/>
              <a:t>OK</a:t>
            </a:r>
            <a:r>
              <a:rPr kumimoji="1" lang="ja-JP" altLang="en-US" sz="1400" dirty="0"/>
              <a:t>！</a:t>
            </a:r>
            <a:endParaRPr kumimoji="1" lang="en-US" altLang="ja-JP" sz="1400" dirty="0"/>
          </a:p>
          <a:p>
            <a:pPr algn="ctr"/>
            <a:r>
              <a:rPr kumimoji="1" lang="ja-JP" altLang="en-US" sz="1400" dirty="0"/>
              <a:t>どこまでも進むよ！</a:t>
            </a:r>
          </a:p>
        </p:txBody>
      </p:sp>
      <p:sp>
        <p:nvSpPr>
          <p:cNvPr id="20" name="思考の吹き出し: 雲形 19">
            <a:extLst>
              <a:ext uri="{FF2B5EF4-FFF2-40B4-BE49-F238E27FC236}">
                <a16:creationId xmlns:a16="http://schemas.microsoft.com/office/drawing/2014/main" id="{216F8844-592F-451D-9844-0AEC3433B9F3}"/>
              </a:ext>
            </a:extLst>
          </p:cNvPr>
          <p:cNvSpPr/>
          <p:nvPr/>
        </p:nvSpPr>
        <p:spPr>
          <a:xfrm>
            <a:off x="3703263" y="3901599"/>
            <a:ext cx="1420324" cy="787645"/>
          </a:xfrm>
          <a:prstGeom prst="cloudCallout">
            <a:avLst>
              <a:gd name="adj1" fmla="val -29518"/>
              <a:gd name="adj2" fmla="val 75929"/>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en-US" altLang="ja-JP" sz="1400" dirty="0"/>
              <a:t>OK</a:t>
            </a:r>
            <a:r>
              <a:rPr kumimoji="1" lang="ja-JP" altLang="en-US" sz="1400" dirty="0"/>
              <a:t>！</a:t>
            </a:r>
            <a:endParaRPr kumimoji="1" lang="en-US" altLang="ja-JP" sz="1400" dirty="0"/>
          </a:p>
          <a:p>
            <a:pPr algn="ctr"/>
            <a:r>
              <a:rPr kumimoji="1" lang="ja-JP" altLang="en-US" sz="1400" dirty="0"/>
              <a:t>止まるよ！</a:t>
            </a:r>
          </a:p>
        </p:txBody>
      </p:sp>
      <p:sp>
        <p:nvSpPr>
          <p:cNvPr id="21" name="矢印: ストライプ 20">
            <a:extLst>
              <a:ext uri="{FF2B5EF4-FFF2-40B4-BE49-F238E27FC236}">
                <a16:creationId xmlns:a16="http://schemas.microsoft.com/office/drawing/2014/main" id="{EE4AB44C-0B94-40E7-8D30-91B8FC130459}"/>
              </a:ext>
            </a:extLst>
          </p:cNvPr>
          <p:cNvSpPr/>
          <p:nvPr/>
        </p:nvSpPr>
        <p:spPr>
          <a:xfrm rot="16200000">
            <a:off x="6340311" y="5166979"/>
            <a:ext cx="1178046" cy="312961"/>
          </a:xfrm>
          <a:prstGeom prst="stripedRightArrow">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B90699CA-B7F3-4F07-A7F0-88687F72754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6572060" y="5997897"/>
            <a:ext cx="724152" cy="593968"/>
          </a:xfrm>
          <a:prstGeom prst="rect">
            <a:avLst/>
          </a:prstGeom>
        </p:spPr>
      </p:pic>
      <p:sp>
        <p:nvSpPr>
          <p:cNvPr id="23" name="思考の吹き出し: 雲形 22">
            <a:extLst>
              <a:ext uri="{FF2B5EF4-FFF2-40B4-BE49-F238E27FC236}">
                <a16:creationId xmlns:a16="http://schemas.microsoft.com/office/drawing/2014/main" id="{FA4D2A61-70B2-4A9C-A857-3C09F4DB9B68}"/>
              </a:ext>
            </a:extLst>
          </p:cNvPr>
          <p:cNvSpPr/>
          <p:nvPr/>
        </p:nvSpPr>
        <p:spPr>
          <a:xfrm>
            <a:off x="7432467" y="5972352"/>
            <a:ext cx="1117412" cy="643207"/>
          </a:xfrm>
          <a:prstGeom prst="cloudCallout">
            <a:avLst>
              <a:gd name="adj1" fmla="val -65769"/>
              <a:gd name="adj2" fmla="val 12847"/>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ja-JP" altLang="en-US" sz="1400" dirty="0"/>
              <a:t>進むよ！</a:t>
            </a:r>
          </a:p>
        </p:txBody>
      </p:sp>
      <p:pic>
        <p:nvPicPr>
          <p:cNvPr id="24" name="図 23">
            <a:extLst>
              <a:ext uri="{FF2B5EF4-FFF2-40B4-BE49-F238E27FC236}">
                <a16:creationId xmlns:a16="http://schemas.microsoft.com/office/drawing/2014/main" id="{D8E47AD3-5AE4-40ED-A40A-7254CF6E37D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6572060" y="3989615"/>
            <a:ext cx="724152" cy="593968"/>
          </a:xfrm>
          <a:prstGeom prst="rect">
            <a:avLst/>
          </a:prstGeom>
        </p:spPr>
      </p:pic>
      <p:sp>
        <p:nvSpPr>
          <p:cNvPr id="25" name="思考の吹き出し: 雲形 24">
            <a:extLst>
              <a:ext uri="{FF2B5EF4-FFF2-40B4-BE49-F238E27FC236}">
                <a16:creationId xmlns:a16="http://schemas.microsoft.com/office/drawing/2014/main" id="{87AC0E8D-EBB6-4B39-9B09-4BF7834919A1}"/>
              </a:ext>
            </a:extLst>
          </p:cNvPr>
          <p:cNvSpPr/>
          <p:nvPr/>
        </p:nvSpPr>
        <p:spPr>
          <a:xfrm>
            <a:off x="7323051" y="3676679"/>
            <a:ext cx="2328849" cy="924553"/>
          </a:xfrm>
          <a:prstGeom prst="cloudCallout">
            <a:avLst>
              <a:gd name="adj1" fmla="val -60712"/>
              <a:gd name="adj2" fmla="val 10511"/>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en-US" altLang="ja-JP" sz="1400" dirty="0"/>
              <a:t>7</a:t>
            </a:r>
            <a:r>
              <a:rPr lang="ja-JP" altLang="en-US" sz="1400" dirty="0" err="1"/>
              <a:t>びょ</a:t>
            </a:r>
            <a:r>
              <a:rPr lang="ja-JP" altLang="en-US" sz="1400" dirty="0"/>
              <a:t>うたったよ！次のめいれいは？</a:t>
            </a:r>
            <a:endParaRPr kumimoji="1" lang="ja-JP" altLang="en-US" sz="1400" dirty="0"/>
          </a:p>
        </p:txBody>
      </p:sp>
      <p:sp>
        <p:nvSpPr>
          <p:cNvPr id="27" name="思考の吹き出し: 雲形 26">
            <a:extLst>
              <a:ext uri="{FF2B5EF4-FFF2-40B4-BE49-F238E27FC236}">
                <a16:creationId xmlns:a16="http://schemas.microsoft.com/office/drawing/2014/main" id="{091F10F1-DFB0-48AF-ABDE-5CFAA6814218}"/>
              </a:ext>
            </a:extLst>
          </p:cNvPr>
          <p:cNvSpPr/>
          <p:nvPr/>
        </p:nvSpPr>
        <p:spPr>
          <a:xfrm>
            <a:off x="7375974" y="4830405"/>
            <a:ext cx="1695291" cy="768690"/>
          </a:xfrm>
          <a:prstGeom prst="cloudCallout">
            <a:avLst>
              <a:gd name="adj1" fmla="val -60712"/>
              <a:gd name="adj2" fmla="val 10511"/>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en-US" altLang="ja-JP" sz="1400" dirty="0"/>
              <a:t>7</a:t>
            </a:r>
            <a:r>
              <a:rPr lang="ja-JP" altLang="en-US" sz="1400" dirty="0" err="1"/>
              <a:t>びょう</a:t>
            </a:r>
            <a:endParaRPr lang="en-US" altLang="ja-JP" sz="1400" dirty="0"/>
          </a:p>
          <a:p>
            <a:pPr algn="ctr"/>
            <a:r>
              <a:rPr lang="ja-JP" altLang="en-US" sz="1400" dirty="0"/>
              <a:t>つづけるよ！</a:t>
            </a:r>
            <a:endParaRPr kumimoji="1" lang="ja-JP" altLang="en-US" sz="1400" dirty="0"/>
          </a:p>
        </p:txBody>
      </p:sp>
      <p:grpSp>
        <p:nvGrpSpPr>
          <p:cNvPr id="34" name="グループ化 33">
            <a:extLst>
              <a:ext uri="{FF2B5EF4-FFF2-40B4-BE49-F238E27FC236}">
                <a16:creationId xmlns:a16="http://schemas.microsoft.com/office/drawing/2014/main" id="{7CC0B0D0-6846-4EEB-A77E-F5CE48F533A8}"/>
              </a:ext>
            </a:extLst>
          </p:cNvPr>
          <p:cNvGrpSpPr/>
          <p:nvPr/>
        </p:nvGrpSpPr>
        <p:grpSpPr>
          <a:xfrm>
            <a:off x="395052" y="4550767"/>
            <a:ext cx="612648" cy="745118"/>
            <a:chOff x="246142" y="4144522"/>
            <a:chExt cx="612648" cy="745118"/>
          </a:xfrm>
        </p:grpSpPr>
        <p:sp>
          <p:nvSpPr>
            <p:cNvPr id="32" name="フローチャート: 論理積ゲート 31">
              <a:extLst>
                <a:ext uri="{FF2B5EF4-FFF2-40B4-BE49-F238E27FC236}">
                  <a16:creationId xmlns:a16="http://schemas.microsoft.com/office/drawing/2014/main" id="{208AB77B-350E-4893-869F-1526DE16D8A4}"/>
                </a:ext>
              </a:extLst>
            </p:cNvPr>
            <p:cNvSpPr/>
            <p:nvPr/>
          </p:nvSpPr>
          <p:spPr>
            <a:xfrm rot="16200000">
              <a:off x="375984" y="4406835"/>
              <a:ext cx="352963" cy="612648"/>
            </a:xfrm>
            <a:prstGeom prst="flowChartDelay">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31" name="スマイル 30">
              <a:extLst>
                <a:ext uri="{FF2B5EF4-FFF2-40B4-BE49-F238E27FC236}">
                  <a16:creationId xmlns:a16="http://schemas.microsoft.com/office/drawing/2014/main" id="{4F0F55AC-566B-4350-8143-C614857645F6}"/>
                </a:ext>
              </a:extLst>
            </p:cNvPr>
            <p:cNvSpPr/>
            <p:nvPr/>
          </p:nvSpPr>
          <p:spPr>
            <a:xfrm>
              <a:off x="313652" y="4144522"/>
              <a:ext cx="460266" cy="460266"/>
            </a:xfrm>
            <a:prstGeom prst="smileyFac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grpSp>
      <p:sp>
        <p:nvSpPr>
          <p:cNvPr id="33" name="吹き出し: 円形 32">
            <a:extLst>
              <a:ext uri="{FF2B5EF4-FFF2-40B4-BE49-F238E27FC236}">
                <a16:creationId xmlns:a16="http://schemas.microsoft.com/office/drawing/2014/main" id="{61FD598C-8787-41A6-A28F-FFCAD57B4E3B}"/>
              </a:ext>
            </a:extLst>
          </p:cNvPr>
          <p:cNvSpPr/>
          <p:nvPr/>
        </p:nvSpPr>
        <p:spPr>
          <a:xfrm>
            <a:off x="462562" y="3875991"/>
            <a:ext cx="914400" cy="612648"/>
          </a:xfrm>
          <a:prstGeom prst="wedgeEllipseCallou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kumimoji="1" lang="ja-JP" altLang="en-US" dirty="0"/>
              <a:t>まえ</a:t>
            </a:r>
            <a:r>
              <a:rPr kumimoji="1" lang="en-US" altLang="ja-JP" dirty="0"/>
              <a:t>!</a:t>
            </a:r>
            <a:endParaRPr kumimoji="1" lang="ja-JP" altLang="en-US" dirty="0"/>
          </a:p>
        </p:txBody>
      </p:sp>
      <p:grpSp>
        <p:nvGrpSpPr>
          <p:cNvPr id="35" name="グループ化 34">
            <a:extLst>
              <a:ext uri="{FF2B5EF4-FFF2-40B4-BE49-F238E27FC236}">
                <a16:creationId xmlns:a16="http://schemas.microsoft.com/office/drawing/2014/main" id="{2A485EEF-5401-42B7-B57D-E6D2F77CE270}"/>
              </a:ext>
            </a:extLst>
          </p:cNvPr>
          <p:cNvGrpSpPr/>
          <p:nvPr/>
        </p:nvGrpSpPr>
        <p:grpSpPr>
          <a:xfrm>
            <a:off x="2692420" y="4583960"/>
            <a:ext cx="612648" cy="745118"/>
            <a:chOff x="246142" y="4144522"/>
            <a:chExt cx="612648" cy="745118"/>
          </a:xfrm>
        </p:grpSpPr>
        <p:sp>
          <p:nvSpPr>
            <p:cNvPr id="36" name="フローチャート: 論理積ゲート 35">
              <a:extLst>
                <a:ext uri="{FF2B5EF4-FFF2-40B4-BE49-F238E27FC236}">
                  <a16:creationId xmlns:a16="http://schemas.microsoft.com/office/drawing/2014/main" id="{C0F3434E-6063-4A10-88F3-1846AA1A740F}"/>
                </a:ext>
              </a:extLst>
            </p:cNvPr>
            <p:cNvSpPr/>
            <p:nvPr/>
          </p:nvSpPr>
          <p:spPr>
            <a:xfrm rot="16200000">
              <a:off x="375984" y="4406835"/>
              <a:ext cx="352963" cy="612648"/>
            </a:xfrm>
            <a:prstGeom prst="flowChartDelay">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37" name="スマイル 36">
              <a:extLst>
                <a:ext uri="{FF2B5EF4-FFF2-40B4-BE49-F238E27FC236}">
                  <a16:creationId xmlns:a16="http://schemas.microsoft.com/office/drawing/2014/main" id="{01D132EE-BAD0-47BB-9CAF-ECE7F97339B6}"/>
                </a:ext>
              </a:extLst>
            </p:cNvPr>
            <p:cNvSpPr/>
            <p:nvPr/>
          </p:nvSpPr>
          <p:spPr>
            <a:xfrm>
              <a:off x="313652" y="4144522"/>
              <a:ext cx="460266" cy="460266"/>
            </a:xfrm>
            <a:prstGeom prst="smileyFac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grpSp>
      <p:sp>
        <p:nvSpPr>
          <p:cNvPr id="38" name="吹き出し: 円形 37">
            <a:extLst>
              <a:ext uri="{FF2B5EF4-FFF2-40B4-BE49-F238E27FC236}">
                <a16:creationId xmlns:a16="http://schemas.microsoft.com/office/drawing/2014/main" id="{A17EDD5F-CCC7-4053-9422-72146BCEFC53}"/>
              </a:ext>
            </a:extLst>
          </p:cNvPr>
          <p:cNvSpPr/>
          <p:nvPr/>
        </p:nvSpPr>
        <p:spPr>
          <a:xfrm>
            <a:off x="2644141" y="3865282"/>
            <a:ext cx="914400" cy="612648"/>
          </a:xfrm>
          <a:prstGeom prst="wedgeEllipseCallout">
            <a:avLst>
              <a:gd name="adj1" fmla="val -10833"/>
              <a:gd name="adj2" fmla="val 75767"/>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kumimoji="1" lang="ja-JP" altLang="en-US" sz="1400" dirty="0"/>
              <a:t>止まる</a:t>
            </a:r>
            <a:r>
              <a:rPr kumimoji="1" lang="en-US" altLang="ja-JP" sz="1400" dirty="0"/>
              <a:t>!</a:t>
            </a:r>
            <a:endParaRPr kumimoji="1" lang="ja-JP" altLang="en-US" sz="1400" dirty="0"/>
          </a:p>
        </p:txBody>
      </p:sp>
      <p:grpSp>
        <p:nvGrpSpPr>
          <p:cNvPr id="39" name="グループ化 38">
            <a:extLst>
              <a:ext uri="{FF2B5EF4-FFF2-40B4-BE49-F238E27FC236}">
                <a16:creationId xmlns:a16="http://schemas.microsoft.com/office/drawing/2014/main" id="{8AB259C3-059F-42AB-9E68-E08CB9EDA368}"/>
              </a:ext>
            </a:extLst>
          </p:cNvPr>
          <p:cNvGrpSpPr/>
          <p:nvPr/>
        </p:nvGrpSpPr>
        <p:grpSpPr>
          <a:xfrm>
            <a:off x="5123587" y="5874116"/>
            <a:ext cx="612648" cy="745118"/>
            <a:chOff x="246142" y="4144522"/>
            <a:chExt cx="612648" cy="745118"/>
          </a:xfrm>
        </p:grpSpPr>
        <p:sp>
          <p:nvSpPr>
            <p:cNvPr id="40" name="フローチャート: 論理積ゲート 39">
              <a:extLst>
                <a:ext uri="{FF2B5EF4-FFF2-40B4-BE49-F238E27FC236}">
                  <a16:creationId xmlns:a16="http://schemas.microsoft.com/office/drawing/2014/main" id="{D642FB91-D3A9-45B3-ACCE-2F75241A5DA7}"/>
                </a:ext>
              </a:extLst>
            </p:cNvPr>
            <p:cNvSpPr/>
            <p:nvPr/>
          </p:nvSpPr>
          <p:spPr>
            <a:xfrm rot="16200000">
              <a:off x="375984" y="4406835"/>
              <a:ext cx="352963" cy="612648"/>
            </a:xfrm>
            <a:prstGeom prst="flowChartDelay">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41" name="スマイル 40">
              <a:extLst>
                <a:ext uri="{FF2B5EF4-FFF2-40B4-BE49-F238E27FC236}">
                  <a16:creationId xmlns:a16="http://schemas.microsoft.com/office/drawing/2014/main" id="{1ECCFE83-B901-420C-B98A-70303EEDE366}"/>
                </a:ext>
              </a:extLst>
            </p:cNvPr>
            <p:cNvSpPr/>
            <p:nvPr/>
          </p:nvSpPr>
          <p:spPr>
            <a:xfrm>
              <a:off x="313652" y="4144522"/>
              <a:ext cx="460266" cy="460266"/>
            </a:xfrm>
            <a:prstGeom prst="smileyFac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grpSp>
      <p:sp>
        <p:nvSpPr>
          <p:cNvPr id="42" name="吹き出し: 円形 41">
            <a:extLst>
              <a:ext uri="{FF2B5EF4-FFF2-40B4-BE49-F238E27FC236}">
                <a16:creationId xmlns:a16="http://schemas.microsoft.com/office/drawing/2014/main" id="{331851F9-60F9-4B8F-8CC3-A5EF5FB04E3F}"/>
              </a:ext>
            </a:extLst>
          </p:cNvPr>
          <p:cNvSpPr/>
          <p:nvPr/>
        </p:nvSpPr>
        <p:spPr>
          <a:xfrm>
            <a:off x="5648591" y="5705962"/>
            <a:ext cx="914400" cy="469572"/>
          </a:xfrm>
          <a:prstGeom prst="wedgeEllipseCallout">
            <a:avLst>
              <a:gd name="adj1" fmla="val -55277"/>
              <a:gd name="adj2" fmla="val 64949"/>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kumimoji="1" lang="ja-JP" altLang="en-US" sz="1400" dirty="0"/>
              <a:t>①まえ</a:t>
            </a:r>
            <a:r>
              <a:rPr kumimoji="1" lang="en-US" altLang="ja-JP" sz="1400" dirty="0"/>
              <a:t>!</a:t>
            </a:r>
            <a:endParaRPr kumimoji="1" lang="ja-JP" altLang="en-US" sz="1400" dirty="0"/>
          </a:p>
        </p:txBody>
      </p:sp>
      <p:grpSp>
        <p:nvGrpSpPr>
          <p:cNvPr id="43" name="グループ化 42">
            <a:extLst>
              <a:ext uri="{FF2B5EF4-FFF2-40B4-BE49-F238E27FC236}">
                <a16:creationId xmlns:a16="http://schemas.microsoft.com/office/drawing/2014/main" id="{E5B8E1B1-6279-488B-9D02-721180BD8F35}"/>
              </a:ext>
            </a:extLst>
          </p:cNvPr>
          <p:cNvGrpSpPr/>
          <p:nvPr/>
        </p:nvGrpSpPr>
        <p:grpSpPr>
          <a:xfrm>
            <a:off x="5123587" y="4870257"/>
            <a:ext cx="612648" cy="745118"/>
            <a:chOff x="246142" y="4144522"/>
            <a:chExt cx="612648" cy="745118"/>
          </a:xfrm>
        </p:grpSpPr>
        <p:sp>
          <p:nvSpPr>
            <p:cNvPr id="44" name="フローチャート: 論理積ゲート 43">
              <a:extLst>
                <a:ext uri="{FF2B5EF4-FFF2-40B4-BE49-F238E27FC236}">
                  <a16:creationId xmlns:a16="http://schemas.microsoft.com/office/drawing/2014/main" id="{42396D10-4CC6-4D0C-947F-EF85A36F0DE7}"/>
                </a:ext>
              </a:extLst>
            </p:cNvPr>
            <p:cNvSpPr/>
            <p:nvPr/>
          </p:nvSpPr>
          <p:spPr>
            <a:xfrm rot="16200000">
              <a:off x="375984" y="4406835"/>
              <a:ext cx="352963" cy="612648"/>
            </a:xfrm>
            <a:prstGeom prst="flowChartDelay">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45" name="スマイル 44">
              <a:extLst>
                <a:ext uri="{FF2B5EF4-FFF2-40B4-BE49-F238E27FC236}">
                  <a16:creationId xmlns:a16="http://schemas.microsoft.com/office/drawing/2014/main" id="{AD9E9DAF-0303-4717-A526-6067A0F1D3AB}"/>
                </a:ext>
              </a:extLst>
            </p:cNvPr>
            <p:cNvSpPr/>
            <p:nvPr/>
          </p:nvSpPr>
          <p:spPr>
            <a:xfrm>
              <a:off x="313652" y="4144522"/>
              <a:ext cx="460266" cy="460266"/>
            </a:xfrm>
            <a:prstGeom prst="smileyFac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grpSp>
      <p:sp>
        <p:nvSpPr>
          <p:cNvPr id="46" name="吹き出し: 円形 45">
            <a:extLst>
              <a:ext uri="{FF2B5EF4-FFF2-40B4-BE49-F238E27FC236}">
                <a16:creationId xmlns:a16="http://schemas.microsoft.com/office/drawing/2014/main" id="{750F6C89-F1E0-4E54-B9C0-8090786EAFCD}"/>
              </a:ext>
            </a:extLst>
          </p:cNvPr>
          <p:cNvSpPr/>
          <p:nvPr/>
        </p:nvSpPr>
        <p:spPr>
          <a:xfrm>
            <a:off x="5600583" y="4702103"/>
            <a:ext cx="1003048" cy="469572"/>
          </a:xfrm>
          <a:prstGeom prst="wedgeEllipseCallout">
            <a:avLst>
              <a:gd name="adj1" fmla="val -54264"/>
              <a:gd name="adj2" fmla="val 60622"/>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kumimoji="1" lang="ja-JP" altLang="en-US" sz="1200" dirty="0"/>
              <a:t>②</a:t>
            </a:r>
            <a:r>
              <a:rPr kumimoji="1" lang="en-US" altLang="ja-JP" sz="1200" dirty="0"/>
              <a:t>7</a:t>
            </a:r>
            <a:r>
              <a:rPr kumimoji="1" lang="ja-JP" altLang="en-US" sz="1200" dirty="0" err="1"/>
              <a:t>びょう</a:t>
            </a:r>
            <a:endParaRPr kumimoji="1" lang="en-US" altLang="ja-JP" sz="1200" dirty="0"/>
          </a:p>
          <a:p>
            <a:pPr algn="ctr"/>
            <a:r>
              <a:rPr lang="ja-JP" altLang="en-US" sz="1200" dirty="0"/>
              <a:t>つづける</a:t>
            </a:r>
            <a:endParaRPr kumimoji="1" lang="ja-JP" altLang="en-US" sz="1200" dirty="0"/>
          </a:p>
        </p:txBody>
      </p:sp>
      <p:grpSp>
        <p:nvGrpSpPr>
          <p:cNvPr id="51" name="グループ化 50">
            <a:extLst>
              <a:ext uri="{FF2B5EF4-FFF2-40B4-BE49-F238E27FC236}">
                <a16:creationId xmlns:a16="http://schemas.microsoft.com/office/drawing/2014/main" id="{5B29C28C-9F8F-49F0-8155-57BAEE50732C}"/>
              </a:ext>
            </a:extLst>
          </p:cNvPr>
          <p:cNvGrpSpPr/>
          <p:nvPr/>
        </p:nvGrpSpPr>
        <p:grpSpPr>
          <a:xfrm>
            <a:off x="9298229" y="5424633"/>
            <a:ext cx="612648" cy="745118"/>
            <a:chOff x="246142" y="4144522"/>
            <a:chExt cx="612648" cy="745118"/>
          </a:xfrm>
        </p:grpSpPr>
        <p:sp>
          <p:nvSpPr>
            <p:cNvPr id="52" name="フローチャート: 論理積ゲート 51">
              <a:extLst>
                <a:ext uri="{FF2B5EF4-FFF2-40B4-BE49-F238E27FC236}">
                  <a16:creationId xmlns:a16="http://schemas.microsoft.com/office/drawing/2014/main" id="{D6C9E581-1ABF-423E-BA26-6118220857C0}"/>
                </a:ext>
              </a:extLst>
            </p:cNvPr>
            <p:cNvSpPr/>
            <p:nvPr/>
          </p:nvSpPr>
          <p:spPr>
            <a:xfrm rot="16200000">
              <a:off x="375984" y="4406835"/>
              <a:ext cx="352963" cy="612648"/>
            </a:xfrm>
            <a:prstGeom prst="flowChartDelay">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53" name="スマイル 52">
              <a:extLst>
                <a:ext uri="{FF2B5EF4-FFF2-40B4-BE49-F238E27FC236}">
                  <a16:creationId xmlns:a16="http://schemas.microsoft.com/office/drawing/2014/main" id="{4CC6325C-6801-4BB4-9A11-2E8D14CCCAD6}"/>
                </a:ext>
              </a:extLst>
            </p:cNvPr>
            <p:cNvSpPr/>
            <p:nvPr/>
          </p:nvSpPr>
          <p:spPr>
            <a:xfrm>
              <a:off x="313652" y="4144522"/>
              <a:ext cx="460266" cy="460266"/>
            </a:xfrm>
            <a:prstGeom prst="smileyFac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grpSp>
      <p:sp>
        <p:nvSpPr>
          <p:cNvPr id="54" name="吹き出し: 円形 53">
            <a:extLst>
              <a:ext uri="{FF2B5EF4-FFF2-40B4-BE49-F238E27FC236}">
                <a16:creationId xmlns:a16="http://schemas.microsoft.com/office/drawing/2014/main" id="{082BAAED-1211-4441-879C-55FF8027B1D9}"/>
              </a:ext>
            </a:extLst>
          </p:cNvPr>
          <p:cNvSpPr/>
          <p:nvPr/>
        </p:nvSpPr>
        <p:spPr>
          <a:xfrm>
            <a:off x="9595872" y="4931595"/>
            <a:ext cx="914400" cy="469572"/>
          </a:xfrm>
          <a:prstGeom prst="wedgeEllipseCallout">
            <a:avLst>
              <a:gd name="adj1" fmla="val -34166"/>
              <a:gd name="adj2" fmla="val 75767"/>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kumimoji="1" lang="ja-JP" altLang="en-US" sz="1400" dirty="0"/>
              <a:t>おわり</a:t>
            </a:r>
            <a:r>
              <a:rPr kumimoji="1" lang="en-US" altLang="ja-JP" sz="1400" dirty="0"/>
              <a:t>!</a:t>
            </a:r>
            <a:endParaRPr kumimoji="1" lang="ja-JP" altLang="en-US" sz="1400" dirty="0"/>
          </a:p>
        </p:txBody>
      </p:sp>
      <p:sp>
        <p:nvSpPr>
          <p:cNvPr id="55" name="矢印: ストライプ 54">
            <a:extLst>
              <a:ext uri="{FF2B5EF4-FFF2-40B4-BE49-F238E27FC236}">
                <a16:creationId xmlns:a16="http://schemas.microsoft.com/office/drawing/2014/main" id="{C9EE2682-02BB-4A28-8C33-E3D976B600F6}"/>
              </a:ext>
            </a:extLst>
          </p:cNvPr>
          <p:cNvSpPr/>
          <p:nvPr/>
        </p:nvSpPr>
        <p:spPr>
          <a:xfrm rot="16200000">
            <a:off x="11037364" y="6494726"/>
            <a:ext cx="342980" cy="38356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a:extLst>
              <a:ext uri="{FF2B5EF4-FFF2-40B4-BE49-F238E27FC236}">
                <a16:creationId xmlns:a16="http://schemas.microsoft.com/office/drawing/2014/main" id="{FE6016D4-6CB4-47E8-BFE5-1EFFE759E6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10858816" y="5855960"/>
            <a:ext cx="724152" cy="593968"/>
          </a:xfrm>
          <a:prstGeom prst="rect">
            <a:avLst/>
          </a:prstGeom>
        </p:spPr>
      </p:pic>
      <p:sp>
        <p:nvSpPr>
          <p:cNvPr id="57" name="思考の吹き出し: 雲形 56">
            <a:extLst>
              <a:ext uri="{FF2B5EF4-FFF2-40B4-BE49-F238E27FC236}">
                <a16:creationId xmlns:a16="http://schemas.microsoft.com/office/drawing/2014/main" id="{ACCB98AB-F357-4DE1-B235-2FBA9CE35D96}"/>
              </a:ext>
            </a:extLst>
          </p:cNvPr>
          <p:cNvSpPr/>
          <p:nvPr/>
        </p:nvSpPr>
        <p:spPr>
          <a:xfrm>
            <a:off x="10280037" y="3851856"/>
            <a:ext cx="2033707" cy="1228221"/>
          </a:xfrm>
          <a:prstGeom prst="cloudCallout">
            <a:avLst>
              <a:gd name="adj1" fmla="val -5259"/>
              <a:gd name="adj2" fmla="val 79170"/>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en-US" altLang="ja-JP" sz="1400" dirty="0"/>
              <a:t>OK!</a:t>
            </a:r>
            <a:r>
              <a:rPr kumimoji="1" lang="ja-JP" altLang="en-US" sz="1400" dirty="0"/>
              <a:t>おわるよ</a:t>
            </a:r>
            <a:r>
              <a:rPr kumimoji="1" lang="en-US" altLang="ja-JP" sz="1400" dirty="0"/>
              <a:t>!</a:t>
            </a:r>
          </a:p>
          <a:p>
            <a:pPr algn="ctr"/>
            <a:r>
              <a:rPr lang="ja-JP" altLang="en-US" sz="1400" dirty="0"/>
              <a:t>でも「止まる」</a:t>
            </a:r>
            <a:endParaRPr lang="en-US" altLang="ja-JP" sz="1400" dirty="0"/>
          </a:p>
          <a:p>
            <a:pPr algn="ctr"/>
            <a:r>
              <a:rPr lang="ja-JP" altLang="en-US" sz="1400" dirty="0"/>
              <a:t>と言われていないから進むよ</a:t>
            </a:r>
            <a:r>
              <a:rPr lang="en-US" altLang="ja-JP" sz="1400" dirty="0"/>
              <a:t>!</a:t>
            </a:r>
            <a:endParaRPr kumimoji="1" lang="ja-JP" altLang="en-US" sz="1400" dirty="0"/>
          </a:p>
        </p:txBody>
      </p:sp>
      <p:sp>
        <p:nvSpPr>
          <p:cNvPr id="58" name="矢印: ストライプ 57">
            <a:extLst>
              <a:ext uri="{FF2B5EF4-FFF2-40B4-BE49-F238E27FC236}">
                <a16:creationId xmlns:a16="http://schemas.microsoft.com/office/drawing/2014/main" id="{976F6EB4-51BA-4E4C-9F8A-ABC91F762471}"/>
              </a:ext>
            </a:extLst>
          </p:cNvPr>
          <p:cNvSpPr/>
          <p:nvPr/>
        </p:nvSpPr>
        <p:spPr>
          <a:xfrm rot="16200000">
            <a:off x="11034394" y="5521509"/>
            <a:ext cx="342980" cy="38356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3661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2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down)">
                                      <p:cBhvr>
                                        <p:cTn id="70" dur="500"/>
                                        <p:tgtEl>
                                          <p:spTgt spid="39"/>
                                        </p:tgtEl>
                                      </p:cBhvr>
                                    </p:animEffect>
                                  </p:childTnLst>
                                </p:cTn>
                              </p:par>
                              <p:par>
                                <p:cTn id="71" presetID="22" presetClass="entr" presetSubtype="4"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down)">
                                      <p:cBhvr>
                                        <p:cTn id="73" dur="500"/>
                                        <p:tgtEl>
                                          <p:spTgt spid="2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ipe(down)">
                                      <p:cBhvr>
                                        <p:cTn id="76" dur="500"/>
                                        <p:tgtEl>
                                          <p:spTgt spid="4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down)">
                                      <p:cBhvr>
                                        <p:cTn id="81" dur="500"/>
                                        <p:tgtEl>
                                          <p:spTgt spid="2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down)">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down)">
                                      <p:cBhvr>
                                        <p:cTn id="89" dur="500"/>
                                        <p:tgtEl>
                                          <p:spTgt spid="43"/>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down)">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wipe(down)">
                                      <p:cBhvr>
                                        <p:cTn id="97" dur="500"/>
                                        <p:tgtEl>
                                          <p:spTgt spid="26"/>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wipe(down)">
                                      <p:cBhvr>
                                        <p:cTn id="100" dur="500"/>
                                        <p:tgtEl>
                                          <p:spTgt spid="2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wipe(down)">
                                      <p:cBhvr>
                                        <p:cTn id="105" dur="500"/>
                                        <p:tgtEl>
                                          <p:spTgt spid="24"/>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wipe(down)">
                                      <p:cBhvr>
                                        <p:cTn id="108" dur="500"/>
                                        <p:tgtEl>
                                          <p:spTgt spid="25"/>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6"/>
                                        </p:tgtEl>
                                        <p:attrNameLst>
                                          <p:attrName>style.visibility</p:attrName>
                                        </p:attrNameLst>
                                      </p:cBhvr>
                                      <p:to>
                                        <p:strVal val="visible"/>
                                      </p:to>
                                    </p:set>
                                    <p:animEffect transition="in" filter="fade">
                                      <p:cBhvr>
                                        <p:cTn id="113" dur="500"/>
                                        <p:tgtEl>
                                          <p:spTgt spid="6"/>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0"/>
                                        </p:tgtEl>
                                        <p:attrNameLst>
                                          <p:attrName>style.visibility</p:attrName>
                                        </p:attrNameLst>
                                      </p:cBhvr>
                                      <p:to>
                                        <p:strVal val="visible"/>
                                      </p:to>
                                    </p:set>
                                    <p:animEffect transition="in" filter="fade">
                                      <p:cBhvr>
                                        <p:cTn id="118" dur="500"/>
                                        <p:tgtEl>
                                          <p:spTgt spid="10"/>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down)">
                                      <p:cBhvr>
                                        <p:cTn id="123" dur="500"/>
                                        <p:tgtEl>
                                          <p:spTgt spid="51"/>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54"/>
                                        </p:tgtEl>
                                        <p:attrNameLst>
                                          <p:attrName>style.visibility</p:attrName>
                                        </p:attrNameLst>
                                      </p:cBhvr>
                                      <p:to>
                                        <p:strVal val="visible"/>
                                      </p:to>
                                    </p:set>
                                    <p:animEffect transition="in" filter="wipe(down)">
                                      <p:cBhvr>
                                        <p:cTn id="126" dur="500"/>
                                        <p:tgtEl>
                                          <p:spTgt spid="54"/>
                                        </p:tgtEl>
                                      </p:cBhvr>
                                    </p:animEffect>
                                  </p:childTnLst>
                                </p:cTn>
                              </p:par>
                              <p:par>
                                <p:cTn id="127" presetID="22" presetClass="entr" presetSubtype="4" fill="hold" nodeType="with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down)">
                                      <p:cBhvr>
                                        <p:cTn id="129" dur="500"/>
                                        <p:tgtEl>
                                          <p:spTgt spid="56"/>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55"/>
                                        </p:tgtEl>
                                        <p:attrNameLst>
                                          <p:attrName>style.visibility</p:attrName>
                                        </p:attrNameLst>
                                      </p:cBhvr>
                                      <p:to>
                                        <p:strVal val="visible"/>
                                      </p:to>
                                    </p:set>
                                    <p:animEffect transition="in" filter="wipe(down)">
                                      <p:cBhvr>
                                        <p:cTn id="132" dur="500"/>
                                        <p:tgtEl>
                                          <p:spTgt spid="55"/>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wipe(down)">
                                      <p:cBhvr>
                                        <p:cTn id="137" dur="500"/>
                                        <p:tgtEl>
                                          <p:spTgt spid="58"/>
                                        </p:tgtEl>
                                      </p:cBhvr>
                                    </p:animEffect>
                                  </p:childTnLst>
                                </p:cTn>
                              </p:par>
                              <p:par>
                                <p:cTn id="138" presetID="22" presetClass="entr" presetSubtype="4" fill="hold" grpId="0" nodeType="withEffect">
                                  <p:stCondLst>
                                    <p:cond delay="0"/>
                                  </p:stCondLst>
                                  <p:childTnLst>
                                    <p:set>
                                      <p:cBhvr>
                                        <p:cTn id="139" dur="1" fill="hold">
                                          <p:stCondLst>
                                            <p:cond delay="0"/>
                                          </p:stCondLst>
                                        </p:cTn>
                                        <p:tgtEl>
                                          <p:spTgt spid="57"/>
                                        </p:tgtEl>
                                        <p:attrNameLst>
                                          <p:attrName>style.visibility</p:attrName>
                                        </p:attrNameLst>
                                      </p:cBhvr>
                                      <p:to>
                                        <p:strVal val="visible"/>
                                      </p:to>
                                    </p:set>
                                    <p:animEffect transition="in" filter="wipe(down)">
                                      <p:cBhvr>
                                        <p:cTn id="140" dur="500"/>
                                        <p:tgtEl>
                                          <p:spTgt spid="57"/>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nodeType="clickEffect">
                                  <p:stCondLst>
                                    <p:cond delay="0"/>
                                  </p:stCondLst>
                                  <p:childTnLst>
                                    <p:set>
                                      <p:cBhvr>
                                        <p:cTn id="144" dur="1" fill="hold">
                                          <p:stCondLst>
                                            <p:cond delay="0"/>
                                          </p:stCondLst>
                                        </p:cTn>
                                        <p:tgtEl>
                                          <p:spTgt spid="3">
                                            <p:txEl>
                                              <p:pRg st="1" end="1"/>
                                            </p:txEl>
                                          </p:spTgt>
                                        </p:tgtEl>
                                        <p:attrNameLst>
                                          <p:attrName>style.visibility</p:attrName>
                                        </p:attrNameLst>
                                      </p:cBhvr>
                                      <p:to>
                                        <p:strVal val="visible"/>
                                      </p:to>
                                    </p:set>
                                    <p:anim calcmode="lin" valueType="num">
                                      <p:cBhvr>
                                        <p:cTn id="14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animBg="1"/>
      <p:bldP spid="17" grpId="0" animBg="1"/>
      <p:bldP spid="19" grpId="0" animBg="1"/>
      <p:bldP spid="20" grpId="0" animBg="1"/>
      <p:bldP spid="21" grpId="0" animBg="1"/>
      <p:bldP spid="23" grpId="0" animBg="1"/>
      <p:bldP spid="25" grpId="0" animBg="1"/>
      <p:bldP spid="27" grpId="0" animBg="1"/>
      <p:bldP spid="33" grpId="0" animBg="1"/>
      <p:bldP spid="38" grpId="0" animBg="1"/>
      <p:bldP spid="42" grpId="0" animBg="1"/>
      <p:bldP spid="46" grpId="0" animBg="1"/>
      <p:bldP spid="54" grpId="0" animBg="1"/>
      <p:bldP spid="55" grpId="0" animBg="1"/>
      <p:bldP spid="57" grpId="0" animBg="1"/>
      <p:bldP spid="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E58266-A05E-452F-A09E-19CC48DFF93E}"/>
              </a:ext>
            </a:extLst>
          </p:cNvPr>
          <p:cNvSpPr>
            <a:spLocks noGrp="1"/>
          </p:cNvSpPr>
          <p:nvPr>
            <p:ph type="title"/>
          </p:nvPr>
        </p:nvSpPr>
        <p:spPr/>
        <p:txBody>
          <a:bodyPr/>
          <a:lstStyle/>
          <a:p>
            <a:r>
              <a:rPr kumimoji="1" lang="ja-JP" altLang="en-US" dirty="0"/>
              <a:t>とにかくプログラムをしてみよう</a:t>
            </a:r>
          </a:p>
        </p:txBody>
      </p:sp>
      <p:sp>
        <p:nvSpPr>
          <p:cNvPr id="3" name="コンテンツ プレースホルダー 2">
            <a:extLst>
              <a:ext uri="{FF2B5EF4-FFF2-40B4-BE49-F238E27FC236}">
                <a16:creationId xmlns:a16="http://schemas.microsoft.com/office/drawing/2014/main" id="{4A345B4C-2A9B-4054-9DF0-22CFAAE9930B}"/>
              </a:ext>
            </a:extLst>
          </p:cNvPr>
          <p:cNvSpPr>
            <a:spLocks noGrp="1"/>
          </p:cNvSpPr>
          <p:nvPr>
            <p:ph idx="1"/>
          </p:nvPr>
        </p:nvSpPr>
        <p:spPr>
          <a:xfrm>
            <a:off x="838200" y="1317625"/>
            <a:ext cx="10515600" cy="4351338"/>
          </a:xfrm>
        </p:spPr>
        <p:txBody>
          <a:bodyPr/>
          <a:lstStyle/>
          <a:p>
            <a:r>
              <a:rPr kumimoji="1" lang="ja-JP" altLang="en-US" dirty="0"/>
              <a:t>ならうよりなれろ！まずはせつめいのとおりにプログラムを作ってうごかしてみよう！</a:t>
            </a:r>
          </a:p>
        </p:txBody>
      </p:sp>
      <p:pic>
        <p:nvPicPr>
          <p:cNvPr id="4" name="図 3">
            <a:extLst>
              <a:ext uri="{FF2B5EF4-FFF2-40B4-BE49-F238E27FC236}">
                <a16:creationId xmlns:a16="http://schemas.microsoft.com/office/drawing/2014/main" id="{0DEF323F-23F6-4858-9D64-56EC734775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6320" y="2306320"/>
            <a:ext cx="2844800" cy="1971040"/>
          </a:xfrm>
          <a:prstGeom prst="rect">
            <a:avLst/>
          </a:prstGeom>
        </p:spPr>
      </p:pic>
      <p:pic>
        <p:nvPicPr>
          <p:cNvPr id="5" name="図 4">
            <a:extLst>
              <a:ext uri="{FF2B5EF4-FFF2-40B4-BE49-F238E27FC236}">
                <a16:creationId xmlns:a16="http://schemas.microsoft.com/office/drawing/2014/main" id="{A3F6DFE5-0746-4228-B4A3-53C550F113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11040" y="2289334"/>
            <a:ext cx="2854960" cy="1988026"/>
          </a:xfrm>
          <a:prstGeom prst="rect">
            <a:avLst/>
          </a:prstGeom>
        </p:spPr>
      </p:pic>
      <p:pic>
        <p:nvPicPr>
          <p:cNvPr id="6" name="図 5">
            <a:extLst>
              <a:ext uri="{FF2B5EF4-FFF2-40B4-BE49-F238E27FC236}">
                <a16:creationId xmlns:a16="http://schemas.microsoft.com/office/drawing/2014/main" id="{F7D208B4-875D-4782-A2EF-074DDF8D90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95920" y="2355374"/>
            <a:ext cx="3763836" cy="1810226"/>
          </a:xfrm>
          <a:prstGeom prst="rect">
            <a:avLst/>
          </a:prstGeom>
        </p:spPr>
      </p:pic>
      <p:pic>
        <p:nvPicPr>
          <p:cNvPr id="7" name="図 6">
            <a:extLst>
              <a:ext uri="{FF2B5EF4-FFF2-40B4-BE49-F238E27FC236}">
                <a16:creationId xmlns:a16="http://schemas.microsoft.com/office/drawing/2014/main" id="{630B4CF1-DA83-4A42-AF68-13A9D0ABC77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17349" y="4825365"/>
            <a:ext cx="2763771" cy="1529715"/>
          </a:xfrm>
          <a:prstGeom prst="rect">
            <a:avLst/>
          </a:prstGeom>
        </p:spPr>
      </p:pic>
      <p:sp>
        <p:nvSpPr>
          <p:cNvPr id="8" name="矢印: 右 7">
            <a:extLst>
              <a:ext uri="{FF2B5EF4-FFF2-40B4-BE49-F238E27FC236}">
                <a16:creationId xmlns:a16="http://schemas.microsoft.com/office/drawing/2014/main" id="{FB24258C-11CC-4663-8E97-FE33566CC006}"/>
              </a:ext>
            </a:extLst>
          </p:cNvPr>
          <p:cNvSpPr/>
          <p:nvPr/>
        </p:nvSpPr>
        <p:spPr>
          <a:xfrm>
            <a:off x="4028440" y="3018171"/>
            <a:ext cx="416560"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3A805F55-5A4A-4B11-A04C-0C0ACAD3B37E}"/>
              </a:ext>
            </a:extLst>
          </p:cNvPr>
          <p:cNvSpPr/>
          <p:nvPr/>
        </p:nvSpPr>
        <p:spPr>
          <a:xfrm>
            <a:off x="7481479" y="2988805"/>
            <a:ext cx="416560"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5128D588-2D75-4EAC-8CCA-32887187136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11040" y="4834572"/>
            <a:ext cx="2590800" cy="1599441"/>
          </a:xfrm>
          <a:prstGeom prst="rect">
            <a:avLst/>
          </a:prstGeom>
        </p:spPr>
      </p:pic>
      <p:pic>
        <p:nvPicPr>
          <p:cNvPr id="11" name="図 10">
            <a:extLst>
              <a:ext uri="{FF2B5EF4-FFF2-40B4-BE49-F238E27FC236}">
                <a16:creationId xmlns:a16="http://schemas.microsoft.com/office/drawing/2014/main" id="{21741AF6-A333-4A3E-890E-98B3C8B5331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75068" y="4825365"/>
            <a:ext cx="2512509" cy="1796098"/>
          </a:xfrm>
          <a:prstGeom prst="rect">
            <a:avLst/>
          </a:prstGeom>
        </p:spPr>
      </p:pic>
      <p:sp>
        <p:nvSpPr>
          <p:cNvPr id="12" name="矢印: 右 11">
            <a:extLst>
              <a:ext uri="{FF2B5EF4-FFF2-40B4-BE49-F238E27FC236}">
                <a16:creationId xmlns:a16="http://schemas.microsoft.com/office/drawing/2014/main" id="{1870AA36-ABB3-4913-8BDD-B3FA3E2F742E}"/>
              </a:ext>
            </a:extLst>
          </p:cNvPr>
          <p:cNvSpPr/>
          <p:nvPr/>
        </p:nvSpPr>
        <p:spPr>
          <a:xfrm>
            <a:off x="4028440" y="5347906"/>
            <a:ext cx="416560"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94D6D800-F4BD-4F95-9D6F-910C1A015E21}"/>
              </a:ext>
            </a:extLst>
          </p:cNvPr>
          <p:cNvSpPr/>
          <p:nvPr/>
        </p:nvSpPr>
        <p:spPr>
          <a:xfrm>
            <a:off x="7568978" y="5391976"/>
            <a:ext cx="416560"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cxnSp>
        <p:nvCxnSpPr>
          <p:cNvPr id="15" name="コネクタ: カギ線 14">
            <a:extLst>
              <a:ext uri="{FF2B5EF4-FFF2-40B4-BE49-F238E27FC236}">
                <a16:creationId xmlns:a16="http://schemas.microsoft.com/office/drawing/2014/main" id="{D9D354E7-5141-40A9-831F-3E51E2786005}"/>
              </a:ext>
            </a:extLst>
          </p:cNvPr>
          <p:cNvCxnSpPr>
            <a:stCxn id="6" idx="2"/>
            <a:endCxn id="7" idx="0"/>
          </p:cNvCxnSpPr>
          <p:nvPr/>
        </p:nvCxnSpPr>
        <p:spPr>
          <a:xfrm rot="5400000">
            <a:off x="5858655" y="806181"/>
            <a:ext cx="659765" cy="7378603"/>
          </a:xfrm>
          <a:prstGeom prst="bentConnector3">
            <a:avLst/>
          </a:prstGeom>
          <a:ln w="76200">
            <a:solidFill>
              <a:schemeClr val="accent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吹き出し: 角を丸めた四角形 15">
            <a:extLst>
              <a:ext uri="{FF2B5EF4-FFF2-40B4-BE49-F238E27FC236}">
                <a16:creationId xmlns:a16="http://schemas.microsoft.com/office/drawing/2014/main" id="{B49B5347-9478-4F29-807A-D4D59C8C5038}"/>
              </a:ext>
            </a:extLst>
          </p:cNvPr>
          <p:cNvSpPr/>
          <p:nvPr/>
        </p:nvSpPr>
        <p:spPr>
          <a:xfrm>
            <a:off x="1999201" y="2149270"/>
            <a:ext cx="1193800" cy="416159"/>
          </a:xfrm>
          <a:prstGeom prst="wedgeRoundRectCallout">
            <a:avLst>
              <a:gd name="adj1" fmla="val -78142"/>
              <a:gd name="adj2" fmla="val 57552"/>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dirty="0"/>
              <a:t>クリック</a:t>
            </a:r>
            <a:endParaRPr kumimoji="1" lang="ja-JP" altLang="en-US" sz="1600" dirty="0"/>
          </a:p>
        </p:txBody>
      </p:sp>
      <p:sp>
        <p:nvSpPr>
          <p:cNvPr id="17" name="吹き出し: 角を丸めた四角形 16">
            <a:extLst>
              <a:ext uri="{FF2B5EF4-FFF2-40B4-BE49-F238E27FC236}">
                <a16:creationId xmlns:a16="http://schemas.microsoft.com/office/drawing/2014/main" id="{F29446A2-8A52-4E30-80C2-B15B33E8DDE2}"/>
              </a:ext>
            </a:extLst>
          </p:cNvPr>
          <p:cNvSpPr/>
          <p:nvPr/>
        </p:nvSpPr>
        <p:spPr>
          <a:xfrm>
            <a:off x="2061321" y="3409515"/>
            <a:ext cx="1193800" cy="416159"/>
          </a:xfrm>
          <a:prstGeom prst="wedgeRoundRectCallout">
            <a:avLst>
              <a:gd name="adj1" fmla="val -52610"/>
              <a:gd name="adj2" fmla="val -13043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dirty="0"/>
              <a:t>ドラッグ</a:t>
            </a:r>
            <a:endParaRPr kumimoji="1" lang="ja-JP" altLang="en-US" sz="1600" dirty="0"/>
          </a:p>
        </p:txBody>
      </p:sp>
      <p:sp>
        <p:nvSpPr>
          <p:cNvPr id="19" name="矢印: 下カーブ 18">
            <a:extLst>
              <a:ext uri="{FF2B5EF4-FFF2-40B4-BE49-F238E27FC236}">
                <a16:creationId xmlns:a16="http://schemas.microsoft.com/office/drawing/2014/main" id="{AFDAC7C0-AE66-48EF-9AB7-7DB005B61979}"/>
              </a:ext>
            </a:extLst>
          </p:cNvPr>
          <p:cNvSpPr/>
          <p:nvPr/>
        </p:nvSpPr>
        <p:spPr>
          <a:xfrm rot="3600000">
            <a:off x="5041489" y="2719731"/>
            <a:ext cx="1794063"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吹き出し: 角を丸めた四角形 19">
            <a:extLst>
              <a:ext uri="{FF2B5EF4-FFF2-40B4-BE49-F238E27FC236}">
                <a16:creationId xmlns:a16="http://schemas.microsoft.com/office/drawing/2014/main" id="{0575413C-FF95-4EC2-8A77-7D6832078F7F}"/>
              </a:ext>
            </a:extLst>
          </p:cNvPr>
          <p:cNvSpPr/>
          <p:nvPr/>
        </p:nvSpPr>
        <p:spPr>
          <a:xfrm>
            <a:off x="6420307" y="2986307"/>
            <a:ext cx="1035876" cy="499906"/>
          </a:xfrm>
          <a:prstGeom prst="wedgeRoundRectCallout">
            <a:avLst>
              <a:gd name="adj1" fmla="val -60846"/>
              <a:gd name="adj2" fmla="val 165728"/>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dirty="0"/>
              <a:t>ここまでドラッグ</a:t>
            </a:r>
            <a:endParaRPr kumimoji="1" lang="ja-JP" altLang="en-US" sz="1200" dirty="0"/>
          </a:p>
        </p:txBody>
      </p:sp>
      <p:sp>
        <p:nvSpPr>
          <p:cNvPr id="21" name="吹き出し: 角を丸めた四角形 20">
            <a:extLst>
              <a:ext uri="{FF2B5EF4-FFF2-40B4-BE49-F238E27FC236}">
                <a16:creationId xmlns:a16="http://schemas.microsoft.com/office/drawing/2014/main" id="{543AF5DD-BBCB-4514-A3ED-870525DF7CE2}"/>
              </a:ext>
            </a:extLst>
          </p:cNvPr>
          <p:cNvSpPr/>
          <p:nvPr/>
        </p:nvSpPr>
        <p:spPr>
          <a:xfrm>
            <a:off x="3697286" y="3777454"/>
            <a:ext cx="1194021" cy="499906"/>
          </a:xfrm>
          <a:prstGeom prst="wedgeRoundRectCallout">
            <a:avLst>
              <a:gd name="adj1" fmla="val 71175"/>
              <a:gd name="adj2" fmla="val -33445"/>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dirty="0"/>
              <a:t>つなぎ目をちかづける</a:t>
            </a:r>
            <a:endParaRPr kumimoji="1" lang="ja-JP" altLang="en-US" sz="1200" dirty="0"/>
          </a:p>
        </p:txBody>
      </p:sp>
      <p:sp>
        <p:nvSpPr>
          <p:cNvPr id="22" name="吹き出し: 角を丸めた四角形 21">
            <a:extLst>
              <a:ext uri="{FF2B5EF4-FFF2-40B4-BE49-F238E27FC236}">
                <a16:creationId xmlns:a16="http://schemas.microsoft.com/office/drawing/2014/main" id="{D41D7197-02C5-46AC-B94F-38202AC9ABC6}"/>
              </a:ext>
            </a:extLst>
          </p:cNvPr>
          <p:cNvSpPr/>
          <p:nvPr/>
        </p:nvSpPr>
        <p:spPr>
          <a:xfrm>
            <a:off x="10026378" y="2643188"/>
            <a:ext cx="934055" cy="499906"/>
          </a:xfrm>
          <a:prstGeom prst="wedgeRoundRectCallout">
            <a:avLst>
              <a:gd name="adj1" fmla="val -59865"/>
              <a:gd name="adj2" fmla="val 90530"/>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dirty="0" err="1"/>
              <a:t>ゆびを</a:t>
            </a:r>
            <a:r>
              <a:rPr kumimoji="1" lang="ja-JP" altLang="en-US" sz="1400" dirty="0"/>
              <a:t>はなす</a:t>
            </a:r>
            <a:endParaRPr kumimoji="1" lang="ja-JP" altLang="en-US" sz="1200" dirty="0"/>
          </a:p>
        </p:txBody>
      </p:sp>
      <p:sp>
        <p:nvSpPr>
          <p:cNvPr id="23" name="吹き出し: 角を丸めた四角形 22">
            <a:extLst>
              <a:ext uri="{FF2B5EF4-FFF2-40B4-BE49-F238E27FC236}">
                <a16:creationId xmlns:a16="http://schemas.microsoft.com/office/drawing/2014/main" id="{E65FF67A-F3CA-4E7B-82AA-CC69257F8C93}"/>
              </a:ext>
            </a:extLst>
          </p:cNvPr>
          <p:cNvSpPr/>
          <p:nvPr/>
        </p:nvSpPr>
        <p:spPr>
          <a:xfrm>
            <a:off x="7970624" y="3708002"/>
            <a:ext cx="1122451" cy="499906"/>
          </a:xfrm>
          <a:prstGeom prst="wedgeRoundRectCallout">
            <a:avLst>
              <a:gd name="adj1" fmla="val 27936"/>
              <a:gd name="adj2" fmla="val -11474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600" dirty="0"/>
              <a:t>くっつく</a:t>
            </a:r>
            <a:endParaRPr kumimoji="1" lang="ja-JP" altLang="en-US" sz="1200" dirty="0"/>
          </a:p>
        </p:txBody>
      </p:sp>
      <p:sp>
        <p:nvSpPr>
          <p:cNvPr id="24" name="吹き出し: 角を丸めた四角形 23">
            <a:extLst>
              <a:ext uri="{FF2B5EF4-FFF2-40B4-BE49-F238E27FC236}">
                <a16:creationId xmlns:a16="http://schemas.microsoft.com/office/drawing/2014/main" id="{0FBD377D-5174-4B61-B409-3FE299B275D8}"/>
              </a:ext>
            </a:extLst>
          </p:cNvPr>
          <p:cNvSpPr/>
          <p:nvPr/>
        </p:nvSpPr>
        <p:spPr>
          <a:xfrm>
            <a:off x="1834672" y="6201726"/>
            <a:ext cx="2110145" cy="499906"/>
          </a:xfrm>
          <a:prstGeom prst="wedgeRoundRectCallout">
            <a:avLst>
              <a:gd name="adj1" fmla="val -45403"/>
              <a:gd name="adj2" fmla="val -82222"/>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dirty="0"/>
              <a:t>同じように、つづける</a:t>
            </a:r>
            <a:r>
              <a:rPr kumimoji="1" lang="en-US" altLang="ja-JP" sz="1400" dirty="0"/>
              <a:t>:</a:t>
            </a:r>
            <a:r>
              <a:rPr kumimoji="1" lang="ja-JP" altLang="en-US" sz="1400" dirty="0"/>
              <a:t>７</a:t>
            </a:r>
            <a:r>
              <a:rPr kumimoji="1" lang="ja-JP" altLang="en-US" sz="1400" dirty="0" err="1"/>
              <a:t>びょうも</a:t>
            </a:r>
            <a:r>
              <a:rPr kumimoji="1" lang="ja-JP" altLang="en-US" sz="1400" dirty="0"/>
              <a:t>つなげる</a:t>
            </a:r>
            <a:endParaRPr kumimoji="1" lang="ja-JP" altLang="en-US" sz="1200" dirty="0"/>
          </a:p>
        </p:txBody>
      </p:sp>
      <p:sp>
        <p:nvSpPr>
          <p:cNvPr id="25" name="吹き出し: 角を丸めた四角形 24">
            <a:extLst>
              <a:ext uri="{FF2B5EF4-FFF2-40B4-BE49-F238E27FC236}">
                <a16:creationId xmlns:a16="http://schemas.microsoft.com/office/drawing/2014/main" id="{5F7366BD-6EC3-4CCE-834A-BA168A133AE4}"/>
              </a:ext>
            </a:extLst>
          </p:cNvPr>
          <p:cNvSpPr/>
          <p:nvPr/>
        </p:nvSpPr>
        <p:spPr>
          <a:xfrm>
            <a:off x="4765010" y="6316663"/>
            <a:ext cx="2626360" cy="367983"/>
          </a:xfrm>
          <a:prstGeom prst="wedgeRoundRectCallout">
            <a:avLst>
              <a:gd name="adj1" fmla="val -20816"/>
              <a:gd name="adj2" fmla="val -90083"/>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dirty="0"/>
              <a:t>その下に、止まるもつなげる</a:t>
            </a:r>
            <a:endParaRPr kumimoji="1" lang="ja-JP" altLang="en-US" sz="1200" dirty="0"/>
          </a:p>
        </p:txBody>
      </p:sp>
      <p:sp>
        <p:nvSpPr>
          <p:cNvPr id="26" name="吹き出し: 角を丸めた四角形 25">
            <a:extLst>
              <a:ext uri="{FF2B5EF4-FFF2-40B4-BE49-F238E27FC236}">
                <a16:creationId xmlns:a16="http://schemas.microsoft.com/office/drawing/2014/main" id="{2C1E6DCD-C5AB-4DCF-9C0C-214FA9579FA3}"/>
              </a:ext>
            </a:extLst>
          </p:cNvPr>
          <p:cNvSpPr/>
          <p:nvPr/>
        </p:nvSpPr>
        <p:spPr>
          <a:xfrm>
            <a:off x="9786549" y="6118700"/>
            <a:ext cx="1973207" cy="499906"/>
          </a:xfrm>
          <a:prstGeom prst="wedgeRoundRectCallout">
            <a:avLst>
              <a:gd name="adj1" fmla="val -85565"/>
              <a:gd name="adj2" fmla="val 13300"/>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dirty="0"/>
              <a:t>さいごに、おわりをつなげる</a:t>
            </a:r>
            <a:endParaRPr kumimoji="1" lang="ja-JP" altLang="en-US" sz="1200" dirty="0"/>
          </a:p>
        </p:txBody>
      </p:sp>
    </p:spTree>
    <p:extLst>
      <p:ext uri="{BB962C8B-B14F-4D97-AF65-F5344CB8AC3E}">
        <p14:creationId xmlns:p14="http://schemas.microsoft.com/office/powerpoint/2010/main" val="340353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par>
                                <p:cTn id="71" presetID="10"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par>
                                <p:cTn id="82" presetID="10" presetClass="entr" presetSubtype="0"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500"/>
                                        <p:tgtEl>
                                          <p:spTgt spid="1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3C759A5-00AF-441E-AC4B-4F8040687E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72017" y="4456543"/>
            <a:ext cx="5224329" cy="1550715"/>
          </a:xfrm>
          <a:prstGeom prst="rect">
            <a:avLst/>
          </a:prstGeom>
        </p:spPr>
      </p:pic>
      <p:pic>
        <p:nvPicPr>
          <p:cNvPr id="3" name="図 2">
            <a:extLst>
              <a:ext uri="{FF2B5EF4-FFF2-40B4-BE49-F238E27FC236}">
                <a16:creationId xmlns:a16="http://schemas.microsoft.com/office/drawing/2014/main" id="{D3E5E9FE-8F95-41D8-A0E8-6D657900D5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759" y="1474152"/>
            <a:ext cx="5216876" cy="4606193"/>
          </a:xfrm>
          <a:prstGeom prst="rect">
            <a:avLst/>
          </a:prstGeom>
        </p:spPr>
      </p:pic>
      <p:sp>
        <p:nvSpPr>
          <p:cNvPr id="2" name="タイトル 1">
            <a:extLst>
              <a:ext uri="{FF2B5EF4-FFF2-40B4-BE49-F238E27FC236}">
                <a16:creationId xmlns:a16="http://schemas.microsoft.com/office/drawing/2014/main" id="{E438DCCA-8440-4C7E-8796-1DD1EAB6BCFD}"/>
              </a:ext>
            </a:extLst>
          </p:cNvPr>
          <p:cNvSpPr>
            <a:spLocks noGrp="1"/>
          </p:cNvSpPr>
          <p:nvPr>
            <p:ph type="title"/>
          </p:nvPr>
        </p:nvSpPr>
        <p:spPr/>
        <p:txBody>
          <a:bodyPr/>
          <a:lstStyle/>
          <a:p>
            <a:r>
              <a:rPr kumimoji="1" lang="ja-JP" altLang="en-US" dirty="0"/>
              <a:t>プログラムをじっこうしよう！</a:t>
            </a:r>
          </a:p>
        </p:txBody>
      </p:sp>
      <p:sp>
        <p:nvSpPr>
          <p:cNvPr id="6" name="吹き出し: 角を丸めた四角形 5">
            <a:extLst>
              <a:ext uri="{FF2B5EF4-FFF2-40B4-BE49-F238E27FC236}">
                <a16:creationId xmlns:a16="http://schemas.microsoft.com/office/drawing/2014/main" id="{4AD06EE6-A515-4A33-B974-D1E8BD2320A1}"/>
              </a:ext>
            </a:extLst>
          </p:cNvPr>
          <p:cNvSpPr/>
          <p:nvPr/>
        </p:nvSpPr>
        <p:spPr>
          <a:xfrm>
            <a:off x="2194559" y="2212700"/>
            <a:ext cx="2336800" cy="587016"/>
          </a:xfrm>
          <a:prstGeom prst="wedgeRoundRectCallout">
            <a:avLst>
              <a:gd name="adj1" fmla="val 11799"/>
              <a:gd name="adj2" fmla="val -82718"/>
              <a:gd name="adj3" fmla="val 16667"/>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kumimoji="1" lang="ja-JP" altLang="en-US" sz="1600" dirty="0"/>
              <a:t>「実行」をクリックして</a:t>
            </a:r>
            <a:endParaRPr kumimoji="1" lang="en-US" altLang="ja-JP" sz="1600" dirty="0"/>
          </a:p>
          <a:p>
            <a:pPr algn="ctr"/>
            <a:r>
              <a:rPr kumimoji="1" lang="ja-JP" altLang="en-US" sz="1600" dirty="0"/>
              <a:t>プログラムスタート！</a:t>
            </a:r>
            <a:endParaRPr kumimoji="1" lang="ja-JP" altLang="en-US" sz="1400" dirty="0"/>
          </a:p>
        </p:txBody>
      </p:sp>
      <p:sp>
        <p:nvSpPr>
          <p:cNvPr id="10" name="吹き出し: 角を丸めた四角形 9">
            <a:extLst>
              <a:ext uri="{FF2B5EF4-FFF2-40B4-BE49-F238E27FC236}">
                <a16:creationId xmlns:a16="http://schemas.microsoft.com/office/drawing/2014/main" id="{2AFEC4F7-8F9A-4D41-85E1-1B82112125AF}"/>
              </a:ext>
            </a:extLst>
          </p:cNvPr>
          <p:cNvSpPr/>
          <p:nvPr/>
        </p:nvSpPr>
        <p:spPr>
          <a:xfrm>
            <a:off x="533035" y="4869018"/>
            <a:ext cx="1417320" cy="386080"/>
          </a:xfrm>
          <a:prstGeom prst="wedgeRoundRectCallout">
            <a:avLst>
              <a:gd name="adj1" fmla="val 28509"/>
              <a:gd name="adj2" fmla="val 106756"/>
              <a:gd name="adj3" fmla="val 16667"/>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kumimoji="1" lang="ja-JP" altLang="en-US" sz="1600" dirty="0"/>
              <a:t>うごき出す！</a:t>
            </a:r>
            <a:endParaRPr kumimoji="1" lang="ja-JP" altLang="en-US" sz="1400" dirty="0"/>
          </a:p>
        </p:txBody>
      </p:sp>
      <p:sp>
        <p:nvSpPr>
          <p:cNvPr id="11" name="吹き出し: 角を丸めた四角形 10">
            <a:extLst>
              <a:ext uri="{FF2B5EF4-FFF2-40B4-BE49-F238E27FC236}">
                <a16:creationId xmlns:a16="http://schemas.microsoft.com/office/drawing/2014/main" id="{62432DC0-25DB-466E-A98F-1697417A108C}"/>
              </a:ext>
            </a:extLst>
          </p:cNvPr>
          <p:cNvSpPr/>
          <p:nvPr/>
        </p:nvSpPr>
        <p:spPr>
          <a:xfrm>
            <a:off x="1083365" y="3971776"/>
            <a:ext cx="2375750" cy="630041"/>
          </a:xfrm>
          <a:prstGeom prst="wedgeRoundRectCallout">
            <a:avLst>
              <a:gd name="adj1" fmla="val 61542"/>
              <a:gd name="adj2" fmla="val -27454"/>
              <a:gd name="adj3" fmla="val 16667"/>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kumimoji="1" lang="ja-JP" altLang="en-US" sz="1600" dirty="0"/>
              <a:t>じっこう中のめいれいは</a:t>
            </a:r>
            <a:endParaRPr kumimoji="1" lang="en-US" altLang="ja-JP" sz="1600" dirty="0"/>
          </a:p>
          <a:p>
            <a:pPr algn="ctr"/>
            <a:r>
              <a:rPr lang="ja-JP" altLang="en-US" sz="1600" dirty="0"/>
              <a:t>まわりがオレンジになる</a:t>
            </a:r>
            <a:endParaRPr kumimoji="1" lang="ja-JP" altLang="en-US" sz="1400" dirty="0"/>
          </a:p>
        </p:txBody>
      </p:sp>
      <p:pic>
        <p:nvPicPr>
          <p:cNvPr id="13" name="図 12">
            <a:extLst>
              <a:ext uri="{FF2B5EF4-FFF2-40B4-BE49-F238E27FC236}">
                <a16:creationId xmlns:a16="http://schemas.microsoft.com/office/drawing/2014/main" id="{66A7ED41-63C0-4F5B-AD96-EFF8B2FCCF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21204" y="1474153"/>
            <a:ext cx="4185191" cy="1777555"/>
          </a:xfrm>
          <a:prstGeom prst="rect">
            <a:avLst/>
          </a:prstGeom>
        </p:spPr>
      </p:pic>
      <p:sp>
        <p:nvSpPr>
          <p:cNvPr id="16" name="テキスト ボックス 15">
            <a:extLst>
              <a:ext uri="{FF2B5EF4-FFF2-40B4-BE49-F238E27FC236}">
                <a16:creationId xmlns:a16="http://schemas.microsoft.com/office/drawing/2014/main" id="{89EF4832-53EB-4AD3-A260-8812CDC5B410}"/>
              </a:ext>
            </a:extLst>
          </p:cNvPr>
          <p:cNvSpPr txBox="1"/>
          <p:nvPr/>
        </p:nvSpPr>
        <p:spPr>
          <a:xfrm>
            <a:off x="6280041" y="3316551"/>
            <a:ext cx="5383205" cy="646331"/>
          </a:xfrm>
          <a:prstGeom prst="rect">
            <a:avLst/>
          </a:prstGeom>
          <a:noFill/>
        </p:spPr>
        <p:txBody>
          <a:bodyPr wrap="none" rtlCol="0">
            <a:spAutoFit/>
          </a:bodyPr>
          <a:lstStyle/>
          <a:p>
            <a:r>
              <a:rPr kumimoji="1" lang="ja-JP" altLang="en-US" dirty="0"/>
              <a:t>クリアできたかな</a:t>
            </a:r>
            <a:r>
              <a:rPr kumimoji="1" lang="en-US" altLang="ja-JP" dirty="0"/>
              <a:t>?</a:t>
            </a:r>
            <a:r>
              <a:rPr kumimoji="1" lang="ja-JP" altLang="en-US" dirty="0"/>
              <a:t>せいこう・しっぱいのけっかは</a:t>
            </a:r>
            <a:endParaRPr kumimoji="1" lang="en-US" altLang="ja-JP" dirty="0"/>
          </a:p>
          <a:p>
            <a:r>
              <a:rPr lang="ja-JP" altLang="en-US" dirty="0"/>
              <a:t>メッセージで表示されます。</a:t>
            </a:r>
            <a:endParaRPr kumimoji="1" lang="ja-JP" altLang="en-US" dirty="0"/>
          </a:p>
        </p:txBody>
      </p:sp>
      <p:sp>
        <p:nvSpPr>
          <p:cNvPr id="17" name="四角形: 角を丸くする 16">
            <a:extLst>
              <a:ext uri="{FF2B5EF4-FFF2-40B4-BE49-F238E27FC236}">
                <a16:creationId xmlns:a16="http://schemas.microsoft.com/office/drawing/2014/main" id="{98C6A2C1-AA41-4265-B881-C51D6DA65053}"/>
              </a:ext>
            </a:extLst>
          </p:cNvPr>
          <p:cNvSpPr/>
          <p:nvPr/>
        </p:nvSpPr>
        <p:spPr>
          <a:xfrm>
            <a:off x="8194405" y="4819422"/>
            <a:ext cx="2869835" cy="198446"/>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3AD0915-39DF-4A21-AFD5-67CFC8FB42EF}"/>
              </a:ext>
            </a:extLst>
          </p:cNvPr>
          <p:cNvSpPr/>
          <p:nvPr/>
        </p:nvSpPr>
        <p:spPr>
          <a:xfrm>
            <a:off x="8687165" y="1721167"/>
            <a:ext cx="1310275" cy="435017"/>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CD2A68C4-538F-47B2-ACC7-B6C5F343963D}"/>
              </a:ext>
            </a:extLst>
          </p:cNvPr>
          <p:cNvSpPr/>
          <p:nvPr/>
        </p:nvSpPr>
        <p:spPr>
          <a:xfrm>
            <a:off x="5755458" y="2104284"/>
            <a:ext cx="416560"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83C8AC1-7C6E-4D12-B94A-C6FB8C770B88}"/>
              </a:ext>
            </a:extLst>
          </p:cNvPr>
          <p:cNvSpPr txBox="1"/>
          <p:nvPr/>
        </p:nvSpPr>
        <p:spPr>
          <a:xfrm>
            <a:off x="5541108" y="6023708"/>
            <a:ext cx="6545382" cy="584775"/>
          </a:xfrm>
          <a:prstGeom prst="rect">
            <a:avLst/>
          </a:prstGeom>
          <a:noFill/>
        </p:spPr>
        <p:txBody>
          <a:bodyPr wrap="none" rtlCol="0">
            <a:spAutoFit/>
          </a:bodyPr>
          <a:lstStyle/>
          <a:p>
            <a:r>
              <a:rPr kumimoji="1" lang="ja-JP" altLang="en-US" sz="1600" dirty="0"/>
              <a:t>クリアしたときの時間がきろくにのこります。</a:t>
            </a:r>
            <a:r>
              <a:rPr lang="ja-JP" altLang="en-US" sz="1600" dirty="0" err="1"/>
              <a:t>めざせ</a:t>
            </a:r>
            <a:r>
              <a:rPr lang="ja-JP" altLang="en-US" sz="1600" dirty="0"/>
              <a:t>しんきろく！</a:t>
            </a:r>
            <a:endParaRPr lang="en-US" altLang="ja-JP" sz="1600" dirty="0"/>
          </a:p>
          <a:p>
            <a:r>
              <a:rPr kumimoji="1" lang="ja-JP" altLang="en-US" sz="1600" dirty="0"/>
              <a:t>一度</a:t>
            </a:r>
            <a:r>
              <a:rPr kumimoji="1" lang="ja-JP" altLang="en-US" sz="1600" dirty="0" err="1"/>
              <a:t>じっ</a:t>
            </a:r>
            <a:r>
              <a:rPr kumimoji="1" lang="ja-JP" altLang="en-US" sz="1600" dirty="0"/>
              <a:t>こうしたあとは、リセットをおしてチャレンジしなおしてね</a:t>
            </a:r>
          </a:p>
        </p:txBody>
      </p:sp>
      <p:sp>
        <p:nvSpPr>
          <p:cNvPr id="21" name="吹き出し: 角を丸めた四角形 20">
            <a:extLst>
              <a:ext uri="{FF2B5EF4-FFF2-40B4-BE49-F238E27FC236}">
                <a16:creationId xmlns:a16="http://schemas.microsoft.com/office/drawing/2014/main" id="{B0EBC546-4160-479E-B3F3-C1DECE80403D}"/>
              </a:ext>
            </a:extLst>
          </p:cNvPr>
          <p:cNvSpPr/>
          <p:nvPr/>
        </p:nvSpPr>
        <p:spPr>
          <a:xfrm>
            <a:off x="5684338" y="4102756"/>
            <a:ext cx="2336800" cy="587016"/>
          </a:xfrm>
          <a:prstGeom prst="wedgeRoundRectCallout">
            <a:avLst>
              <a:gd name="adj1" fmla="val 15594"/>
              <a:gd name="adj2" fmla="val 77459"/>
              <a:gd name="adj3" fmla="val 16667"/>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kumimoji="1" lang="ja-JP" altLang="en-US" sz="1600" dirty="0"/>
              <a:t>もう</a:t>
            </a:r>
            <a:r>
              <a:rPr kumimoji="1" lang="en-US" altLang="ja-JP" sz="1600" dirty="0"/>
              <a:t>1</a:t>
            </a:r>
            <a:r>
              <a:rPr kumimoji="1" lang="ja-JP" altLang="en-US" sz="1600" dirty="0"/>
              <a:t>回チャレンジするときは、リセットする</a:t>
            </a:r>
            <a:endParaRPr kumimoji="1" lang="ja-JP" altLang="en-US" sz="1400" dirty="0"/>
          </a:p>
        </p:txBody>
      </p:sp>
      <p:sp>
        <p:nvSpPr>
          <p:cNvPr id="15" name="四角形: 角を丸くする 14">
            <a:extLst>
              <a:ext uri="{FF2B5EF4-FFF2-40B4-BE49-F238E27FC236}">
                <a16:creationId xmlns:a16="http://schemas.microsoft.com/office/drawing/2014/main" id="{8D0E712A-97CA-4028-B18C-BC3CD72809F0}"/>
              </a:ext>
            </a:extLst>
          </p:cNvPr>
          <p:cNvSpPr/>
          <p:nvPr/>
        </p:nvSpPr>
        <p:spPr>
          <a:xfrm>
            <a:off x="3355008" y="1624192"/>
            <a:ext cx="630583" cy="480092"/>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吹き出し: 角を丸めた四角形 21">
            <a:extLst>
              <a:ext uri="{FF2B5EF4-FFF2-40B4-BE49-F238E27FC236}">
                <a16:creationId xmlns:a16="http://schemas.microsoft.com/office/drawing/2014/main" id="{4E6C7567-A425-4631-A495-53BF1EDB566C}"/>
              </a:ext>
            </a:extLst>
          </p:cNvPr>
          <p:cNvSpPr/>
          <p:nvPr/>
        </p:nvSpPr>
        <p:spPr>
          <a:xfrm>
            <a:off x="9493194" y="1040771"/>
            <a:ext cx="2336800" cy="587016"/>
          </a:xfrm>
          <a:prstGeom prst="wedgeRoundRectCallout">
            <a:avLst>
              <a:gd name="adj1" fmla="val -36689"/>
              <a:gd name="adj2" fmla="val 93371"/>
              <a:gd name="adj3" fmla="val 16667"/>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kumimoji="1" lang="ja-JP" altLang="en-US" sz="1600" dirty="0"/>
              <a:t>せいこう</a:t>
            </a:r>
            <a:r>
              <a:rPr kumimoji="1" lang="en-US" altLang="ja-JP" sz="1600" dirty="0"/>
              <a:t>/</a:t>
            </a:r>
            <a:r>
              <a:rPr kumimoji="1" lang="ja-JP" altLang="en-US" sz="1600" dirty="0"/>
              <a:t>しっぱいのメッセージ</a:t>
            </a:r>
            <a:endParaRPr kumimoji="1" lang="ja-JP" altLang="en-US" sz="1400" dirty="0"/>
          </a:p>
        </p:txBody>
      </p:sp>
      <p:sp>
        <p:nvSpPr>
          <p:cNvPr id="23" name="四角形: 角を丸くする 22">
            <a:extLst>
              <a:ext uri="{FF2B5EF4-FFF2-40B4-BE49-F238E27FC236}">
                <a16:creationId xmlns:a16="http://schemas.microsoft.com/office/drawing/2014/main" id="{816E2CB3-3296-475C-89BE-740EA876C88E}"/>
              </a:ext>
            </a:extLst>
          </p:cNvPr>
          <p:cNvSpPr/>
          <p:nvPr/>
        </p:nvSpPr>
        <p:spPr>
          <a:xfrm>
            <a:off x="6629891" y="4678598"/>
            <a:ext cx="726873" cy="576499"/>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770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6" grpId="0"/>
      <p:bldP spid="17" grpId="0" animBg="1"/>
      <p:bldP spid="18" grpId="0" animBg="1"/>
      <p:bldP spid="19" grpId="0" animBg="1"/>
      <p:bldP spid="20" grpId="0"/>
      <p:bldP spid="21" grpId="0" animBg="1"/>
      <p:bldP spid="15" grpId="0" animBg="1"/>
      <p:bldP spid="22" grpId="0" animBg="1"/>
      <p:bldP spid="23"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14428</TotalTime>
  <Words>3581</Words>
  <Application>Microsoft Office PowerPoint</Application>
  <PresentationFormat>ワイド画面</PresentationFormat>
  <Paragraphs>415</Paragraphs>
  <Slides>34</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34</vt:i4>
      </vt:variant>
    </vt:vector>
  </HeadingPairs>
  <TitlesOfParts>
    <vt:vector size="38" baseType="lpstr">
      <vt:lpstr>游ゴシック</vt:lpstr>
      <vt:lpstr>游ゴシック Light</vt:lpstr>
      <vt:lpstr>Arial</vt:lpstr>
      <vt:lpstr>Office テーマ</vt:lpstr>
      <vt:lpstr>プログラムランド</vt:lpstr>
      <vt:lpstr>プログラムランドとは？</vt:lpstr>
      <vt:lpstr>1時間目:「プログラミング的思考」をしてみよう</vt:lpstr>
      <vt:lpstr>プログラムランドを始めよう！</vt:lpstr>
      <vt:lpstr>画面の説明</vt:lpstr>
      <vt:lpstr>コース1:ゴールまで進んでみよう</vt:lpstr>
      <vt:lpstr>ロボットにめいれいすると、どうなる？</vt:lpstr>
      <vt:lpstr>とにかくプログラムをしてみよう</vt:lpstr>
      <vt:lpstr>プログラムをじっこうしよう！</vt:lpstr>
      <vt:lpstr>作ったプログラムを、見なおしてみよう</vt:lpstr>
      <vt:lpstr>ここまでのおさらい</vt:lpstr>
      <vt:lpstr>コース2:途中で曲がってみよう</vt:lpstr>
      <vt:lpstr>2時間目:「くり返し」をつかってみよう</vt:lpstr>
      <vt:lpstr>コース3:全部の☆をじゅんばんに取ろう</vt:lpstr>
      <vt:lpstr>コース3答え（くり返しなし）</vt:lpstr>
      <vt:lpstr>コース3:くり返しあり</vt:lpstr>
      <vt:lpstr>ここまでのおさらい</vt:lpstr>
      <vt:lpstr>コース4:たくさんの☆を取ろう</vt:lpstr>
      <vt:lpstr>3時間目:センサと「分岐（ぶんき）」をつかってみよう</vt:lpstr>
      <vt:lpstr>センサのはんのうを見てみよう</vt:lpstr>
      <vt:lpstr>センサをプログラムでつかうには？</vt:lpstr>
      <vt:lpstr>コース5:黒い線で止まってみよう</vt:lpstr>
      <vt:lpstr>プログラム作成</vt:lpstr>
      <vt:lpstr>分岐をどこにいれる？</vt:lpstr>
      <vt:lpstr>ここまでのおさらい</vt:lpstr>
      <vt:lpstr>コース6:黒い線をなぞってみよう</vt:lpstr>
      <vt:lpstr>線をなぞって走るには？</vt:lpstr>
      <vt:lpstr>ゴールを見つけるには？</vt:lpstr>
      <vt:lpstr>コース7:ライントレース(右回り)</vt:lpstr>
      <vt:lpstr>効率的に線をなぞるには？</vt:lpstr>
      <vt:lpstr>センサ２こをつかった分岐を作ろう</vt:lpstr>
      <vt:lpstr>コース8:ライントレース(左回り)</vt:lpstr>
      <vt:lpstr>さいごに</vt:lpstr>
      <vt:lpstr>おまけ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プログラムマスター</dc:title>
  <dc:creator>b a</dc:creator>
  <cp:lastModifiedBy>b a</cp:lastModifiedBy>
  <cp:revision>149</cp:revision>
  <dcterms:created xsi:type="dcterms:W3CDTF">2017-10-23T04:16:25Z</dcterms:created>
  <dcterms:modified xsi:type="dcterms:W3CDTF">2018-12-06T08:18:24Z</dcterms:modified>
</cp:coreProperties>
</file>